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87" r:id="rId2"/>
    <p:sldId id="386" r:id="rId3"/>
    <p:sldId id="388" r:id="rId4"/>
    <p:sldId id="360" r:id="rId5"/>
    <p:sldId id="382" r:id="rId6"/>
    <p:sldId id="381" r:id="rId7"/>
    <p:sldId id="359" r:id="rId8"/>
    <p:sldId id="385" r:id="rId9"/>
    <p:sldId id="267" r:id="rId10"/>
    <p:sldId id="383" r:id="rId11"/>
    <p:sldId id="384"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RC" initials="MUR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FF0066"/>
    <a:srgbClr val="A2C2E8"/>
    <a:srgbClr val="B48900"/>
    <a:srgbClr val="B88C00"/>
    <a:srgbClr val="FFF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9" autoAdjust="0"/>
    <p:restoredTop sz="94671" autoAdjust="0"/>
  </p:normalViewPr>
  <p:slideViewPr>
    <p:cSldViewPr>
      <p:cViewPr>
        <p:scale>
          <a:sx n="78" d="100"/>
          <a:sy n="78" d="100"/>
        </p:scale>
        <p:origin x="-1056" y="-7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5"/>
            <a:ext cx="2950375" cy="497367"/>
          </a:xfrm>
          <a:prstGeom prst="rect">
            <a:avLst/>
          </a:prstGeom>
        </p:spPr>
        <p:txBody>
          <a:bodyPr vert="horz" lIns="92165" tIns="46083" rIns="92165" bIns="46083"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221" y="5"/>
            <a:ext cx="2950374" cy="497367"/>
          </a:xfrm>
          <a:prstGeom prst="rect">
            <a:avLst/>
          </a:prstGeom>
        </p:spPr>
        <p:txBody>
          <a:bodyPr vert="horz" lIns="92165" tIns="46083" rIns="92165" bIns="46083" rtlCol="0"/>
          <a:lstStyle>
            <a:lvl1pPr algn="r" fontAlgn="auto">
              <a:spcBef>
                <a:spcPts val="0"/>
              </a:spcBef>
              <a:spcAft>
                <a:spcPts val="0"/>
              </a:spcAft>
              <a:defRPr sz="1200">
                <a:latin typeface="+mn-lt"/>
                <a:ea typeface="+mn-ea"/>
              </a:defRPr>
            </a:lvl1pPr>
          </a:lstStyle>
          <a:p>
            <a:pPr>
              <a:defRPr/>
            </a:pPr>
            <a:fld id="{C410B065-D3A6-4C1B-9D15-C1DCC6A442AE}" type="datetimeFigureOut">
              <a:rPr lang="ja-JP" altLang="en-US"/>
              <a:pPr>
                <a:defRPr/>
              </a:pPr>
              <a:t>2013/5/28</a:t>
            </a:fld>
            <a:endParaRPr lang="ja-JP" altLang="en-US"/>
          </a:p>
        </p:txBody>
      </p:sp>
      <p:sp>
        <p:nvSpPr>
          <p:cNvPr id="4" name="スライド イメージ プレースホルダ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2165" tIns="46083" rIns="92165" bIns="46083" rtlCol="0" anchor="ctr"/>
          <a:lstStyle/>
          <a:p>
            <a:pPr lvl="0"/>
            <a:endParaRPr lang="ja-JP" altLang="en-US" noProof="0"/>
          </a:p>
        </p:txBody>
      </p:sp>
      <p:sp>
        <p:nvSpPr>
          <p:cNvPr id="5" name="ノート プレースホルダ 4"/>
          <p:cNvSpPr>
            <a:spLocks noGrp="1"/>
          </p:cNvSpPr>
          <p:nvPr>
            <p:ph type="body" sz="quarter" idx="3"/>
          </p:nvPr>
        </p:nvSpPr>
        <p:spPr>
          <a:xfrm>
            <a:off x="680243" y="4720986"/>
            <a:ext cx="5446723" cy="4473102"/>
          </a:xfrm>
          <a:prstGeom prst="rect">
            <a:avLst/>
          </a:prstGeom>
        </p:spPr>
        <p:txBody>
          <a:bodyPr vert="horz" lIns="92165" tIns="46083" rIns="92165" bIns="4608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6" y="9440373"/>
            <a:ext cx="2950375" cy="497366"/>
          </a:xfrm>
          <a:prstGeom prst="rect">
            <a:avLst/>
          </a:prstGeom>
        </p:spPr>
        <p:txBody>
          <a:bodyPr vert="horz" lIns="92165" tIns="46083" rIns="92165" bIns="46083"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3"/>
            <a:ext cx="2950374" cy="497366"/>
          </a:xfrm>
          <a:prstGeom prst="rect">
            <a:avLst/>
          </a:prstGeom>
        </p:spPr>
        <p:txBody>
          <a:bodyPr vert="horz" lIns="92165" tIns="46083" rIns="92165" bIns="46083" rtlCol="0" anchor="b"/>
          <a:lstStyle>
            <a:lvl1pPr algn="r" fontAlgn="auto">
              <a:spcBef>
                <a:spcPts val="0"/>
              </a:spcBef>
              <a:spcAft>
                <a:spcPts val="0"/>
              </a:spcAft>
              <a:defRPr sz="1200">
                <a:latin typeface="+mn-lt"/>
                <a:ea typeface="+mn-ea"/>
              </a:defRPr>
            </a:lvl1pPr>
          </a:lstStyle>
          <a:p>
            <a:pPr>
              <a:defRPr/>
            </a:pPr>
            <a:fld id="{E9127111-A223-4B96-B06A-FD0E0CCAE007}" type="slidenum">
              <a:rPr lang="ja-JP" altLang="en-US"/>
              <a:pPr>
                <a:defRPr/>
              </a:pPr>
              <a:t>‹#›</a:t>
            </a:fld>
            <a:endParaRPr lang="ja-JP" altLang="en-US"/>
          </a:p>
        </p:txBody>
      </p:sp>
    </p:spTree>
    <p:extLst>
      <p:ext uri="{BB962C8B-B14F-4D97-AF65-F5344CB8AC3E}">
        <p14:creationId xmlns:p14="http://schemas.microsoft.com/office/powerpoint/2010/main" val="1228469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A33D1C-69EA-45BC-819F-EAE6C048E379}" type="slidenum">
              <a:rPr lang="ja-JP" altLang="en-US" smtClean="0"/>
              <a:pPr fontAlgn="base">
                <a:spcBef>
                  <a:spcPct val="0"/>
                </a:spcBef>
                <a:spcAft>
                  <a:spcPct val="0"/>
                </a:spcAft>
                <a:defRPr/>
              </a:pPr>
              <a:t>6</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172"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3BC47B-5F19-46A6-94EA-466793C94145}" type="slidenum">
              <a:rPr lang="ja-JP" altLang="en-US" smtClean="0"/>
              <a:pPr fontAlgn="base">
                <a:spcBef>
                  <a:spcPct val="0"/>
                </a:spcBef>
                <a:spcAft>
                  <a:spcPct val="0"/>
                </a:spcAft>
                <a:defRPr/>
              </a:pPr>
              <a:t>9</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61188F1-FA2B-4676-AD06-804B64A98C8A}" type="datetimeFigureOut">
              <a:rPr lang="ja-JP" altLang="en-US"/>
              <a:pPr>
                <a:defRPr/>
              </a:pPr>
              <a:t>2013/5/28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992FE9-AC9B-440C-8CED-41E9E3906B6D}" type="slidenum">
              <a:rPr lang="ja-JP" altLang="en-US"/>
              <a:pPr>
                <a:defRPr/>
              </a:pPr>
              <a:t>‹#›</a:t>
            </a:fld>
            <a:endParaRPr lang="ja-JP" altLang="en-US"/>
          </a:p>
        </p:txBody>
      </p:sp>
    </p:spTree>
    <p:extLst>
      <p:ext uri="{BB962C8B-B14F-4D97-AF65-F5344CB8AC3E}">
        <p14:creationId xmlns:p14="http://schemas.microsoft.com/office/powerpoint/2010/main" val="300093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14DDC6A-CC58-402A-B17D-72EAB309A658}" type="datetimeFigureOut">
              <a:rPr lang="ja-JP" altLang="en-US"/>
              <a:pPr>
                <a:defRPr/>
              </a:pPr>
              <a:t>2013/5/28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39E0205-C8D3-4127-9C1A-F7931F6FCDE1}" type="slidenum">
              <a:rPr lang="ja-JP" altLang="en-US"/>
              <a:pPr>
                <a:defRPr/>
              </a:pPr>
              <a:t>‹#›</a:t>
            </a:fld>
            <a:endParaRPr lang="ja-JP" altLang="en-US"/>
          </a:p>
        </p:txBody>
      </p:sp>
    </p:spTree>
    <p:extLst>
      <p:ext uri="{BB962C8B-B14F-4D97-AF65-F5344CB8AC3E}">
        <p14:creationId xmlns:p14="http://schemas.microsoft.com/office/powerpoint/2010/main" val="351683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8A4736A-5C30-4192-9EA2-D18712737F12}" type="datetimeFigureOut">
              <a:rPr lang="ja-JP" altLang="en-US"/>
              <a:pPr>
                <a:defRPr/>
              </a:pPr>
              <a:t>2013/5/28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89D14F7-2F91-4521-A68C-5B56D63E6F57}" type="slidenum">
              <a:rPr lang="ja-JP" altLang="en-US"/>
              <a:pPr>
                <a:defRPr/>
              </a:pPr>
              <a:t>‹#›</a:t>
            </a:fld>
            <a:endParaRPr lang="ja-JP" altLang="en-US"/>
          </a:p>
        </p:txBody>
      </p:sp>
    </p:spTree>
    <p:extLst>
      <p:ext uri="{BB962C8B-B14F-4D97-AF65-F5344CB8AC3E}">
        <p14:creationId xmlns:p14="http://schemas.microsoft.com/office/powerpoint/2010/main" val="309472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F298FAA-B1FD-4EE5-A3A7-F8A867399C73}" type="datetimeFigureOut">
              <a:rPr lang="ja-JP" altLang="en-US"/>
              <a:pPr>
                <a:defRPr/>
              </a:pPr>
              <a:t>2013/5/28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8B3C6BA-CC54-4442-A789-A4E9CC7C3653}" type="slidenum">
              <a:rPr lang="ja-JP" altLang="en-US"/>
              <a:pPr>
                <a:defRPr/>
              </a:pPr>
              <a:t>‹#›</a:t>
            </a:fld>
            <a:endParaRPr lang="ja-JP" altLang="en-US"/>
          </a:p>
        </p:txBody>
      </p:sp>
    </p:spTree>
    <p:extLst>
      <p:ext uri="{BB962C8B-B14F-4D97-AF65-F5344CB8AC3E}">
        <p14:creationId xmlns:p14="http://schemas.microsoft.com/office/powerpoint/2010/main" val="402483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5E845D9-6EE0-4400-9271-24CB25BA7CB5}" type="datetimeFigureOut">
              <a:rPr lang="ja-JP" altLang="en-US"/>
              <a:pPr>
                <a:defRPr/>
              </a:pPr>
              <a:t>2013/5/28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F1CA13F-6551-444C-8057-D6E7598CCF80}" type="slidenum">
              <a:rPr lang="ja-JP" altLang="en-US"/>
              <a:pPr>
                <a:defRPr/>
              </a:pPr>
              <a:t>‹#›</a:t>
            </a:fld>
            <a:endParaRPr lang="ja-JP" altLang="en-US"/>
          </a:p>
        </p:txBody>
      </p:sp>
    </p:spTree>
    <p:extLst>
      <p:ext uri="{BB962C8B-B14F-4D97-AF65-F5344CB8AC3E}">
        <p14:creationId xmlns:p14="http://schemas.microsoft.com/office/powerpoint/2010/main" val="366060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CAE50685-1D79-4A43-AA48-0662B0B8CC69}" type="datetimeFigureOut">
              <a:rPr lang="ja-JP" altLang="en-US"/>
              <a:pPr>
                <a:defRPr/>
              </a:pPr>
              <a:t>2013/5/28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BCDF106-544F-4B7B-9F2B-AA7BDBC7C570}" type="slidenum">
              <a:rPr lang="ja-JP" altLang="en-US"/>
              <a:pPr>
                <a:defRPr/>
              </a:pPr>
              <a:t>‹#›</a:t>
            </a:fld>
            <a:endParaRPr lang="ja-JP" altLang="en-US"/>
          </a:p>
        </p:txBody>
      </p:sp>
    </p:spTree>
    <p:extLst>
      <p:ext uri="{BB962C8B-B14F-4D97-AF65-F5344CB8AC3E}">
        <p14:creationId xmlns:p14="http://schemas.microsoft.com/office/powerpoint/2010/main" val="121490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C86DF91-2BF7-4D98-8100-BC4D78EE7B86}" type="datetimeFigureOut">
              <a:rPr lang="ja-JP" altLang="en-US"/>
              <a:pPr>
                <a:defRPr/>
              </a:pPr>
              <a:t>2013/5/28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9392647-A875-4810-8589-75BAD78E7823}" type="slidenum">
              <a:rPr lang="ja-JP" altLang="en-US"/>
              <a:pPr>
                <a:defRPr/>
              </a:pPr>
              <a:t>‹#›</a:t>
            </a:fld>
            <a:endParaRPr lang="ja-JP" altLang="en-US"/>
          </a:p>
        </p:txBody>
      </p:sp>
    </p:spTree>
    <p:extLst>
      <p:ext uri="{BB962C8B-B14F-4D97-AF65-F5344CB8AC3E}">
        <p14:creationId xmlns:p14="http://schemas.microsoft.com/office/powerpoint/2010/main" val="323446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0791BA9-B688-4445-A596-2A00A78590A9}" type="datetimeFigureOut">
              <a:rPr lang="ja-JP" altLang="en-US"/>
              <a:pPr>
                <a:defRPr/>
              </a:pPr>
              <a:t>2013/5/28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DE1D3A99-3369-433D-AF80-F312A0414E9A}" type="slidenum">
              <a:rPr lang="ja-JP" altLang="en-US"/>
              <a:pPr>
                <a:defRPr/>
              </a:pPr>
              <a:t>‹#›</a:t>
            </a:fld>
            <a:endParaRPr lang="ja-JP" altLang="en-US"/>
          </a:p>
        </p:txBody>
      </p:sp>
    </p:spTree>
    <p:extLst>
      <p:ext uri="{BB962C8B-B14F-4D97-AF65-F5344CB8AC3E}">
        <p14:creationId xmlns:p14="http://schemas.microsoft.com/office/powerpoint/2010/main" val="237217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492F2DF-6CAA-4F6E-9E7E-E64A76ED45A1}" type="datetimeFigureOut">
              <a:rPr lang="ja-JP" altLang="en-US"/>
              <a:pPr>
                <a:defRPr/>
              </a:pPr>
              <a:t>2013/5/28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1FB60C9-6FD7-4B15-BB40-82F6BDCAB44F}" type="slidenum">
              <a:rPr lang="ja-JP" altLang="en-US"/>
              <a:pPr>
                <a:defRPr/>
              </a:pPr>
              <a:t>‹#›</a:t>
            </a:fld>
            <a:endParaRPr lang="ja-JP" altLang="en-US"/>
          </a:p>
        </p:txBody>
      </p:sp>
    </p:spTree>
    <p:extLst>
      <p:ext uri="{BB962C8B-B14F-4D97-AF65-F5344CB8AC3E}">
        <p14:creationId xmlns:p14="http://schemas.microsoft.com/office/powerpoint/2010/main" val="169299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143D94B-DBBB-4C9D-9957-F8F9F86282E7}" type="datetimeFigureOut">
              <a:rPr lang="ja-JP" altLang="en-US"/>
              <a:pPr>
                <a:defRPr/>
              </a:pPr>
              <a:t>2013/5/28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3166300-890E-4EFB-923A-1D262603B433}" type="slidenum">
              <a:rPr lang="ja-JP" altLang="en-US"/>
              <a:pPr>
                <a:defRPr/>
              </a:pPr>
              <a:t>‹#›</a:t>
            </a:fld>
            <a:endParaRPr lang="ja-JP" altLang="en-US"/>
          </a:p>
        </p:txBody>
      </p:sp>
    </p:spTree>
    <p:extLst>
      <p:ext uri="{BB962C8B-B14F-4D97-AF65-F5344CB8AC3E}">
        <p14:creationId xmlns:p14="http://schemas.microsoft.com/office/powerpoint/2010/main" val="3134829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47DB293-E8E6-4003-8718-82739EAB3DBE}" type="datetimeFigureOut">
              <a:rPr lang="ja-JP" altLang="en-US"/>
              <a:pPr>
                <a:defRPr/>
              </a:pPr>
              <a:t>2013/5/28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7DBF8A6-0D51-4FCB-909B-2A592D4FA305}" type="slidenum">
              <a:rPr lang="ja-JP" altLang="en-US"/>
              <a:pPr>
                <a:defRPr/>
              </a:pPr>
              <a:t>‹#›</a:t>
            </a:fld>
            <a:endParaRPr lang="ja-JP" altLang="en-US"/>
          </a:p>
        </p:txBody>
      </p:sp>
    </p:spTree>
    <p:extLst>
      <p:ext uri="{BB962C8B-B14F-4D97-AF65-F5344CB8AC3E}">
        <p14:creationId xmlns:p14="http://schemas.microsoft.com/office/powerpoint/2010/main" val="87787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CE0BC4F-EBD7-41AE-B8C1-96ABD2D0FFCE}" type="datetimeFigureOut">
              <a:rPr lang="ja-JP" altLang="en-US"/>
              <a:pPr>
                <a:defRPr/>
              </a:pPr>
              <a:t>2013/5/28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68C15FE4-4355-44F4-A29B-9D63D2EBABB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4"/>
          <p:cNvSpPr txBox="1">
            <a:spLocks noChangeArrowheads="1"/>
          </p:cNvSpPr>
          <p:nvPr/>
        </p:nvSpPr>
        <p:spPr bwMode="auto">
          <a:xfrm>
            <a:off x="144016" y="6361583"/>
            <a:ext cx="89644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000" i="1" dirty="0" smtClean="0">
                <a:solidFill>
                  <a:schemeClr val="accent1"/>
                </a:solidFill>
              </a:rPr>
              <a:t>全ての記載内容は、ホスト国とのさらなる検討・協議により変更される可能性がある。</a:t>
            </a:r>
            <a:endParaRPr lang="ja-JP" altLang="en-US" sz="2000" i="1" dirty="0">
              <a:solidFill>
                <a:schemeClr val="accent1"/>
              </a:solidFill>
            </a:endParaRPr>
          </a:p>
        </p:txBody>
      </p:sp>
      <p:sp>
        <p:nvSpPr>
          <p:cNvPr id="6" name="タイトル 1"/>
          <p:cNvSpPr txBox="1">
            <a:spLocks/>
          </p:cNvSpPr>
          <p:nvPr/>
        </p:nvSpPr>
        <p:spPr bwMode="auto">
          <a:xfrm>
            <a:off x="323850" y="1773238"/>
            <a:ext cx="8280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smtClean="0">
                <a:ln>
                  <a:noFill/>
                </a:ln>
                <a:effectLst/>
                <a:uLnTx/>
                <a:uFillTx/>
                <a:latin typeface="+mj-lt"/>
                <a:ea typeface="+mj-ea"/>
                <a:cs typeface="+mj-cs"/>
              </a:rPr>
              <a:t>二国間オフセット・クレジット制度</a:t>
            </a:r>
            <a:endParaRPr kumimoji="1" lang="en-US" altLang="ja-JP" sz="3200" b="0" i="0" u="none" strike="noStrike" kern="1200" cap="none" spc="0" normalizeH="0" baseline="0" noProof="0" dirty="0" smtClean="0">
              <a:ln>
                <a:noFill/>
              </a:ln>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smtClean="0">
                <a:ln>
                  <a:noFill/>
                </a:ln>
                <a:effectLst/>
                <a:uLnTx/>
                <a:uFillTx/>
                <a:latin typeface="+mj-lt"/>
                <a:ea typeface="+mj-ea"/>
                <a:cs typeface="+mj-cs"/>
              </a:rPr>
              <a:t>（</a:t>
            </a:r>
            <a:r>
              <a:rPr kumimoji="1" lang="en-US" altLang="ja-JP" sz="3200" b="0" i="0" u="none" strike="noStrike" kern="1200" cap="none" spc="0" normalizeH="0" baseline="0" noProof="0" dirty="0" smtClean="0">
                <a:ln>
                  <a:noFill/>
                </a:ln>
                <a:effectLst/>
                <a:uLnTx/>
                <a:uFillTx/>
                <a:latin typeface="+mj-lt"/>
                <a:ea typeface="+mj-ea"/>
                <a:cs typeface="+mj-cs"/>
              </a:rPr>
              <a:t>Joint Crediting Mechanism(JCM)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smtClean="0">
                <a:ln>
                  <a:noFill/>
                </a:ln>
                <a:effectLst/>
                <a:uLnTx/>
                <a:uFillTx/>
                <a:latin typeface="+mj-lt"/>
                <a:ea typeface="+mj-ea"/>
                <a:cs typeface="+mj-cs"/>
              </a:rPr>
              <a:t>/</a:t>
            </a:r>
            <a:r>
              <a:rPr kumimoji="1" lang="en-US" altLang="ja-JP" sz="3200" b="0" i="0" u="none" strike="noStrike" kern="1200" cap="none" spc="0" normalizeH="0" baseline="0" noProof="0" smtClean="0">
                <a:ln>
                  <a:noFill/>
                </a:ln>
                <a:effectLst/>
                <a:uLnTx/>
                <a:uFillTx/>
                <a:latin typeface="+mj-lt"/>
                <a:ea typeface="+mj-ea"/>
                <a:cs typeface="+mj-cs"/>
              </a:rPr>
              <a:t>Bilateral Offset </a:t>
            </a:r>
            <a:r>
              <a:rPr kumimoji="1" lang="en-US" altLang="ja-JP" sz="3200" b="0" i="0" u="none" strike="noStrike" kern="1200" cap="none" spc="0" normalizeH="0" baseline="0" noProof="0" dirty="0" smtClean="0">
                <a:ln>
                  <a:noFill/>
                </a:ln>
                <a:effectLst/>
                <a:uLnTx/>
                <a:uFillTx/>
                <a:latin typeface="+mj-lt"/>
                <a:ea typeface="+mj-ea"/>
                <a:cs typeface="+mj-cs"/>
              </a:rPr>
              <a:t>Credit Mechanism(BOCM)</a:t>
            </a:r>
            <a:r>
              <a:rPr kumimoji="1" lang="ja-JP" altLang="en-US" sz="3200" b="0" i="0" u="none" strike="noStrike" kern="1200" cap="none" spc="0" normalizeH="0" baseline="0" noProof="0" dirty="0" smtClean="0">
                <a:ln>
                  <a:noFill/>
                </a:ln>
                <a:effectLst/>
                <a:uLnTx/>
                <a:uFillTx/>
                <a:latin typeface="+mj-lt"/>
                <a:ea typeface="+mj-ea"/>
                <a:cs typeface="+mj-cs"/>
              </a:rPr>
              <a:t>）</a:t>
            </a:r>
            <a:endParaRPr kumimoji="1" lang="en-US" altLang="ja-JP" sz="3200" b="0" i="0" u="none" strike="noStrike" kern="1200" cap="none" spc="0" normalizeH="0" baseline="0" noProof="0" dirty="0" smtClean="0">
              <a:ln>
                <a:noFill/>
              </a:ln>
              <a:effectLst/>
              <a:uLnTx/>
              <a:uFillTx/>
              <a:latin typeface="+mj-lt"/>
              <a:ea typeface="+mj-ea"/>
              <a:cs typeface="+mj-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smtClean="0">
                <a:ln>
                  <a:noFill/>
                </a:ln>
                <a:effectLst/>
                <a:uLnTx/>
                <a:uFillTx/>
                <a:latin typeface="+mj-lt"/>
                <a:ea typeface="+mj-ea"/>
                <a:cs typeface="+mj-cs"/>
              </a:rPr>
              <a:t>の最新動向</a:t>
            </a:r>
          </a:p>
        </p:txBody>
      </p:sp>
      <p:sp>
        <p:nvSpPr>
          <p:cNvPr id="8" name="タイトル 1"/>
          <p:cNvSpPr txBox="1">
            <a:spLocks/>
          </p:cNvSpPr>
          <p:nvPr/>
        </p:nvSpPr>
        <p:spPr bwMode="auto">
          <a:xfrm>
            <a:off x="684213" y="4292600"/>
            <a:ext cx="7559675" cy="1800225"/>
          </a:xfrm>
          <a:prstGeom prst="rect">
            <a:avLst/>
          </a:prstGeom>
          <a:noFill/>
          <a:ln w="9525">
            <a:noFill/>
            <a:miter lim="800000"/>
            <a:headEnd/>
            <a:tailEnd/>
          </a:ln>
        </p:spPr>
        <p:txBody>
          <a:bodyPr anchor="ctr">
            <a:normAutofit/>
          </a:bodyPr>
          <a:lstStyle/>
          <a:p>
            <a:pPr algn="ctr" fontAlgn="auto">
              <a:spcAft>
                <a:spcPts val="0"/>
              </a:spcAft>
              <a:defRPr/>
            </a:pPr>
            <a:r>
              <a:rPr lang="ja-JP" altLang="en-US" sz="2800" dirty="0" smtClean="0">
                <a:latin typeface="+mj-lt"/>
                <a:ea typeface="+mj-ea"/>
                <a:cs typeface="+mj-cs"/>
              </a:rPr>
              <a:t>平成２５年５月</a:t>
            </a:r>
            <a:endParaRPr lang="en-US" altLang="ja-JP" sz="2800" dirty="0" smtClean="0">
              <a:latin typeface="+mj-lt"/>
              <a:ea typeface="+mj-ea"/>
              <a:cs typeface="+mj-cs"/>
            </a:endParaRPr>
          </a:p>
          <a:p>
            <a:pPr algn="ctr" fontAlgn="auto">
              <a:spcAft>
                <a:spcPts val="0"/>
              </a:spcAft>
              <a:defRPr/>
            </a:pPr>
            <a:r>
              <a:rPr lang="ja-JP" altLang="en-US" sz="2800" dirty="0" smtClean="0">
                <a:latin typeface="+mj-lt"/>
                <a:ea typeface="+mj-ea"/>
                <a:cs typeface="+mj-cs"/>
              </a:rPr>
              <a:t>日本国政府</a:t>
            </a:r>
          </a:p>
        </p:txBody>
      </p:sp>
    </p:spTree>
    <p:extLst>
      <p:ext uri="{BB962C8B-B14F-4D97-AF65-F5344CB8AC3E}">
        <p14:creationId xmlns:p14="http://schemas.microsoft.com/office/powerpoint/2010/main" val="2762960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3"/>
          <p:cNvSpPr>
            <a:spLocks noChangeArrowheads="1"/>
          </p:cNvSpPr>
          <p:nvPr/>
        </p:nvSpPr>
        <p:spPr bwMode="auto">
          <a:xfrm>
            <a:off x="119063" y="101600"/>
            <a:ext cx="8707437" cy="447675"/>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二国間オフセット・クレジット制度のロードマップ</a:t>
            </a:r>
            <a:endParaRPr lang="ja-JP" altLang="en-US" sz="2800" dirty="0">
              <a:latin typeface="+mn-lt"/>
            </a:endParaRPr>
          </a:p>
        </p:txBody>
      </p:sp>
      <p:graphicFrame>
        <p:nvGraphicFramePr>
          <p:cNvPr id="6" name="表 5"/>
          <p:cNvGraphicFramePr>
            <a:graphicFrameLocks noGrp="1"/>
          </p:cNvGraphicFramePr>
          <p:nvPr/>
        </p:nvGraphicFramePr>
        <p:xfrm>
          <a:off x="250825" y="765175"/>
          <a:ext cx="8712200" cy="5773738"/>
        </p:xfrm>
        <a:graphic>
          <a:graphicData uri="http://schemas.openxmlformats.org/drawingml/2006/table">
            <a:tbl>
              <a:tblPr firstRow="1" bandRow="1">
                <a:tableStyleId>{5C22544A-7EE6-4342-B048-85BDC9FD1C3A}</a:tableStyleId>
              </a:tblPr>
              <a:tblGrid>
                <a:gridCol w="1584036"/>
                <a:gridCol w="3564082"/>
                <a:gridCol w="3564082"/>
              </a:tblGrid>
              <a:tr h="457217">
                <a:tc>
                  <a:txBody>
                    <a:bodyPr/>
                    <a:lstStyle/>
                    <a:p>
                      <a:pPr algn="ctr"/>
                      <a:r>
                        <a:rPr kumimoji="1" lang="en-US" altLang="ja-JP" sz="2400" dirty="0" smtClean="0"/>
                        <a:t>2011</a:t>
                      </a:r>
                      <a:r>
                        <a:rPr kumimoji="1" lang="ja-JP" altLang="en-US" sz="2400" dirty="0" smtClean="0"/>
                        <a:t>年度</a:t>
                      </a:r>
                      <a:endParaRPr kumimoji="1" lang="ja-JP" altLang="en-US" sz="2400" dirty="0"/>
                    </a:p>
                  </a:txBody>
                  <a:tcPr marL="91432" marR="91432" marT="45722" marB="45722"/>
                </a:tc>
                <a:tc>
                  <a:txBody>
                    <a:bodyPr/>
                    <a:lstStyle/>
                    <a:p>
                      <a:pPr algn="ctr"/>
                      <a:r>
                        <a:rPr kumimoji="1" lang="en-US" altLang="ja-JP" sz="2400" dirty="0" smtClean="0"/>
                        <a:t>2012</a:t>
                      </a:r>
                      <a:r>
                        <a:rPr kumimoji="1" lang="ja-JP" altLang="en-US" sz="2400" dirty="0" smtClean="0"/>
                        <a:t>年度</a:t>
                      </a:r>
                      <a:endParaRPr kumimoji="1" lang="ja-JP" altLang="en-US" sz="2400" dirty="0"/>
                    </a:p>
                  </a:txBody>
                  <a:tcPr marL="91432" marR="91432" marT="45722" marB="45722"/>
                </a:tc>
                <a:tc>
                  <a:txBody>
                    <a:bodyPr/>
                    <a:lstStyle/>
                    <a:p>
                      <a:pPr algn="ctr"/>
                      <a:r>
                        <a:rPr kumimoji="1" lang="en-US" altLang="ja-JP" sz="2400" dirty="0" smtClean="0"/>
                        <a:t>2013</a:t>
                      </a:r>
                      <a:r>
                        <a:rPr kumimoji="1" lang="ja-JP" altLang="en-US" sz="2400" dirty="0" smtClean="0"/>
                        <a:t>年度</a:t>
                      </a:r>
                      <a:endParaRPr kumimoji="1" lang="ja-JP" altLang="en-US" sz="2400" dirty="0"/>
                    </a:p>
                  </a:txBody>
                  <a:tcPr marL="91432" marR="91432" marT="45722" marB="45722"/>
                </a:tc>
              </a:tr>
              <a:tr h="5316521">
                <a:tc>
                  <a:txBody>
                    <a:bodyPr/>
                    <a:lstStyle/>
                    <a:p>
                      <a:endParaRPr kumimoji="1" lang="ja-JP" altLang="en-US" sz="1800" dirty="0"/>
                    </a:p>
                  </a:txBody>
                  <a:tcPr marL="91432" marR="91432" marT="45722" marB="45722"/>
                </a:tc>
                <a:tc>
                  <a:txBody>
                    <a:bodyPr/>
                    <a:lstStyle/>
                    <a:p>
                      <a:endParaRPr kumimoji="1" lang="ja-JP" altLang="en-US" sz="1800" dirty="0"/>
                    </a:p>
                  </a:txBody>
                  <a:tcPr marL="91432" marR="91432" marT="45722" marB="45722"/>
                </a:tc>
                <a:tc>
                  <a:txBody>
                    <a:bodyPr/>
                    <a:lstStyle/>
                    <a:p>
                      <a:endParaRPr kumimoji="1" lang="ja-JP" altLang="en-US" sz="1800" dirty="0"/>
                    </a:p>
                  </a:txBody>
                  <a:tcPr marL="91432" marR="91432" marT="45722" marB="45722"/>
                </a:tc>
              </a:tr>
            </a:tbl>
          </a:graphicData>
        </a:graphic>
      </p:graphicFrame>
      <p:sp>
        <p:nvSpPr>
          <p:cNvPr id="7" name="右矢印 6"/>
          <p:cNvSpPr/>
          <p:nvPr/>
        </p:nvSpPr>
        <p:spPr>
          <a:xfrm>
            <a:off x="323850" y="2060575"/>
            <a:ext cx="7561263" cy="1439863"/>
          </a:xfrm>
          <a:prstGeom prst="rightArrow">
            <a:avLst>
              <a:gd name="adj1" fmla="val 67118"/>
              <a:gd name="adj2" fmla="val 50000"/>
            </a:avLst>
          </a:prstGeom>
        </p:spPr>
        <p:style>
          <a:lnRef idx="1">
            <a:schemeClr val="accent1"/>
          </a:lnRef>
          <a:fillRef idx="2">
            <a:schemeClr val="accent1"/>
          </a:fillRef>
          <a:effectRef idx="1">
            <a:schemeClr val="accent1"/>
          </a:effectRef>
          <a:fontRef idx="minor">
            <a:schemeClr val="dk1"/>
          </a:fontRef>
        </p:style>
        <p:txBody>
          <a:bodyPr tIns="0" bIns="0" anchor="ctr"/>
          <a:lstStyle/>
          <a:p>
            <a:pPr algn="ctr" fontAlgn="auto">
              <a:lnSpc>
                <a:spcPts val="2000"/>
              </a:lnSpc>
              <a:spcBef>
                <a:spcPts val="0"/>
              </a:spcBef>
              <a:spcAft>
                <a:spcPts val="0"/>
              </a:spcAft>
              <a:defRPr/>
            </a:pPr>
            <a:r>
              <a:rPr lang="ja-JP" altLang="en-US" sz="1600" b="1" u="sng" dirty="0" smtClean="0"/>
              <a:t>実現可能性調査</a:t>
            </a:r>
            <a:endParaRPr lang="en-US" altLang="ja-JP" sz="1600" b="1" u="sng" dirty="0"/>
          </a:p>
          <a:p>
            <a:pPr algn="ctr" fontAlgn="auto">
              <a:lnSpc>
                <a:spcPts val="2000"/>
              </a:lnSpc>
              <a:spcBef>
                <a:spcPts val="0"/>
              </a:spcBef>
              <a:spcAft>
                <a:spcPts val="0"/>
              </a:spcAft>
              <a:defRPr/>
            </a:pPr>
            <a:r>
              <a:rPr lang="ja-JP" altLang="en-US" sz="1400" dirty="0" smtClean="0"/>
              <a:t>本制度の下で実施が見込まれる事業・活動の発掘</a:t>
            </a:r>
            <a:endParaRPr lang="en-US" altLang="ja-JP" sz="1400" dirty="0" smtClean="0"/>
          </a:p>
          <a:p>
            <a:pPr algn="ctr" fontAlgn="auto">
              <a:lnSpc>
                <a:spcPts val="2000"/>
              </a:lnSpc>
              <a:spcBef>
                <a:spcPts val="0"/>
              </a:spcBef>
              <a:spcAft>
                <a:spcPts val="0"/>
              </a:spcAft>
              <a:defRPr/>
            </a:pPr>
            <a:r>
              <a:rPr lang="ja-JP" altLang="en-US" sz="1400" dirty="0" smtClean="0"/>
              <a:t>実現可能性調査</a:t>
            </a:r>
            <a:endParaRPr lang="en-US" altLang="ja-JP" sz="1400" dirty="0" smtClean="0"/>
          </a:p>
          <a:p>
            <a:pPr algn="ctr" fontAlgn="auto">
              <a:lnSpc>
                <a:spcPts val="2000"/>
              </a:lnSpc>
              <a:spcBef>
                <a:spcPts val="0"/>
              </a:spcBef>
              <a:spcAft>
                <a:spcPts val="0"/>
              </a:spcAft>
              <a:defRPr/>
            </a:pPr>
            <a:r>
              <a:rPr lang="en-US" altLang="ja-JP" sz="1400" dirty="0" smtClean="0"/>
              <a:t>MRV</a:t>
            </a:r>
            <a:r>
              <a:rPr lang="ja-JP" altLang="en-US" sz="1400" dirty="0" smtClean="0"/>
              <a:t>方法論の開発</a:t>
            </a:r>
            <a:endParaRPr lang="en-US" altLang="ja-JP" sz="1400" dirty="0"/>
          </a:p>
        </p:txBody>
      </p:sp>
      <p:sp>
        <p:nvSpPr>
          <p:cNvPr id="8" name="右矢印 7"/>
          <p:cNvSpPr/>
          <p:nvPr/>
        </p:nvSpPr>
        <p:spPr>
          <a:xfrm>
            <a:off x="1835150" y="3284984"/>
            <a:ext cx="6697663" cy="1454150"/>
          </a:xfrm>
          <a:prstGeom prst="rightArrow">
            <a:avLst>
              <a:gd name="adj1" fmla="val 67118"/>
              <a:gd name="adj2" fmla="val 50000"/>
            </a:avLst>
          </a:prstGeom>
        </p:spPr>
        <p:style>
          <a:lnRef idx="1">
            <a:schemeClr val="accent3"/>
          </a:lnRef>
          <a:fillRef idx="2">
            <a:schemeClr val="accent3"/>
          </a:fillRef>
          <a:effectRef idx="1">
            <a:schemeClr val="accent3"/>
          </a:effectRef>
          <a:fontRef idx="minor">
            <a:schemeClr val="dk1"/>
          </a:fontRef>
        </p:style>
        <p:txBody>
          <a:bodyPr tIns="0" bIns="0" anchor="ctr"/>
          <a:lstStyle/>
          <a:p>
            <a:pPr algn="ctr" fontAlgn="auto">
              <a:lnSpc>
                <a:spcPts val="2000"/>
              </a:lnSpc>
              <a:spcBef>
                <a:spcPts val="0"/>
              </a:spcBef>
              <a:spcAft>
                <a:spcPts val="0"/>
              </a:spcAft>
              <a:defRPr/>
            </a:pPr>
            <a:r>
              <a:rPr lang="en-US" altLang="ja-JP" sz="1600" b="1" u="sng" dirty="0"/>
              <a:t>MRV </a:t>
            </a:r>
            <a:r>
              <a:rPr lang="ja-JP" altLang="en-US" sz="1600" b="1" u="sng" dirty="0" smtClean="0"/>
              <a:t>実証調査</a:t>
            </a:r>
            <a:endParaRPr lang="en-US" altLang="ja-JP" sz="1600" b="1" u="sng" dirty="0"/>
          </a:p>
          <a:p>
            <a:pPr algn="ctr" fontAlgn="auto">
              <a:lnSpc>
                <a:spcPts val="2000"/>
              </a:lnSpc>
              <a:spcBef>
                <a:spcPts val="0"/>
              </a:spcBef>
              <a:spcAft>
                <a:spcPts val="0"/>
              </a:spcAft>
              <a:defRPr/>
            </a:pPr>
            <a:r>
              <a:rPr lang="ja-JP" altLang="en-US" sz="1400" dirty="0" smtClean="0"/>
              <a:t>考案された</a:t>
            </a:r>
            <a:r>
              <a:rPr lang="en-US" altLang="ja-JP" sz="1400" dirty="0" smtClean="0"/>
              <a:t>MRV</a:t>
            </a:r>
            <a:r>
              <a:rPr lang="ja-JP" altLang="en-US" sz="1400" dirty="0" smtClean="0"/>
              <a:t>方法論案を実稼働案件に適用</a:t>
            </a:r>
            <a:endParaRPr lang="en-US" altLang="ja-JP" sz="1400" dirty="0"/>
          </a:p>
          <a:p>
            <a:pPr algn="ctr" fontAlgn="auto">
              <a:lnSpc>
                <a:spcPts val="2000"/>
              </a:lnSpc>
              <a:spcBef>
                <a:spcPts val="0"/>
              </a:spcBef>
              <a:spcAft>
                <a:spcPts val="0"/>
              </a:spcAft>
              <a:defRPr/>
            </a:pPr>
            <a:r>
              <a:rPr lang="en-US" altLang="ja-JP" sz="1400" dirty="0" smtClean="0"/>
              <a:t>MRV</a:t>
            </a:r>
            <a:r>
              <a:rPr lang="ja-JP" altLang="en-US" sz="1400" dirty="0" smtClean="0"/>
              <a:t>方法論を活用しつつ改善</a:t>
            </a:r>
            <a:endParaRPr lang="en-US" altLang="ja-JP" sz="1400" dirty="0"/>
          </a:p>
          <a:p>
            <a:pPr algn="ctr" fontAlgn="auto">
              <a:lnSpc>
                <a:spcPts val="2000"/>
              </a:lnSpc>
              <a:spcBef>
                <a:spcPts val="0"/>
              </a:spcBef>
              <a:spcAft>
                <a:spcPts val="0"/>
              </a:spcAft>
              <a:defRPr/>
            </a:pPr>
            <a:r>
              <a:rPr lang="en-US" altLang="ja-JP" sz="1400" dirty="0" smtClean="0"/>
              <a:t>MRV</a:t>
            </a:r>
            <a:r>
              <a:rPr lang="ja-JP" altLang="en-US" sz="1400" dirty="0" smtClean="0"/>
              <a:t>方法論の確立</a:t>
            </a:r>
            <a:endParaRPr lang="en-US" altLang="ja-JP" sz="1400" dirty="0"/>
          </a:p>
        </p:txBody>
      </p:sp>
      <p:sp>
        <p:nvSpPr>
          <p:cNvPr id="9" name="右矢印 8"/>
          <p:cNvSpPr/>
          <p:nvPr/>
        </p:nvSpPr>
        <p:spPr>
          <a:xfrm>
            <a:off x="5435600" y="4725491"/>
            <a:ext cx="3476625" cy="1079773"/>
          </a:xfrm>
          <a:prstGeom prst="rightArrow">
            <a:avLst>
              <a:gd name="adj1" fmla="val 77771"/>
              <a:gd name="adj2" fmla="val 50000"/>
            </a:avLst>
          </a:prstGeom>
        </p:spPr>
        <p:style>
          <a:lnRef idx="1">
            <a:schemeClr val="accent2"/>
          </a:lnRef>
          <a:fillRef idx="2">
            <a:schemeClr val="accent2"/>
          </a:fillRef>
          <a:effectRef idx="1">
            <a:schemeClr val="accent2"/>
          </a:effectRef>
          <a:fontRef idx="minor">
            <a:schemeClr val="dk1"/>
          </a:fontRef>
        </p:style>
        <p:txBody>
          <a:bodyPr lIns="0" tIns="0" rIns="0" bIns="0" anchor="ctr"/>
          <a:lstStyle/>
          <a:p>
            <a:pPr algn="ctr" fontAlgn="auto">
              <a:lnSpc>
                <a:spcPts val="1800"/>
              </a:lnSpc>
              <a:spcBef>
                <a:spcPts val="0"/>
              </a:spcBef>
              <a:spcAft>
                <a:spcPts val="0"/>
              </a:spcAft>
              <a:defRPr/>
            </a:pPr>
            <a:r>
              <a:rPr lang="ja-JP" altLang="en-US" sz="1600" b="1" u="sng" dirty="0" smtClean="0"/>
              <a:t>ＪＣＭ実証事業</a:t>
            </a:r>
            <a:endParaRPr lang="en-US" altLang="ja-JP" sz="1600" b="1" u="sng" dirty="0"/>
          </a:p>
          <a:p>
            <a:pPr algn="ctr" fontAlgn="auto">
              <a:lnSpc>
                <a:spcPts val="1800"/>
              </a:lnSpc>
              <a:spcBef>
                <a:spcPts val="0"/>
              </a:spcBef>
              <a:spcAft>
                <a:spcPts val="0"/>
              </a:spcAft>
              <a:defRPr/>
            </a:pPr>
            <a:r>
              <a:rPr lang="ja-JP" altLang="en-US" sz="1400" dirty="0" smtClean="0"/>
              <a:t>本制度の運用を開始しつつ、制度設計をさらに改善</a:t>
            </a:r>
            <a:endParaRPr lang="en-US" altLang="ja-JP" sz="1400" dirty="0"/>
          </a:p>
        </p:txBody>
      </p:sp>
      <p:sp>
        <p:nvSpPr>
          <p:cNvPr id="10" name="角丸四角形 9"/>
          <p:cNvSpPr/>
          <p:nvPr/>
        </p:nvSpPr>
        <p:spPr>
          <a:xfrm>
            <a:off x="4427538" y="1268413"/>
            <a:ext cx="1008062" cy="936625"/>
          </a:xfrm>
          <a:prstGeom prst="roundRect">
            <a:avLst/>
          </a:prstGeom>
        </p:spPr>
        <p:style>
          <a:lnRef idx="0">
            <a:schemeClr val="accent2"/>
          </a:lnRef>
          <a:fillRef idx="3">
            <a:schemeClr val="accent2"/>
          </a:fillRef>
          <a:effectRef idx="3">
            <a:schemeClr val="accent2"/>
          </a:effectRef>
          <a:fontRef idx="minor">
            <a:schemeClr val="lt1"/>
          </a:fontRef>
        </p:style>
        <p:txBody>
          <a:bodyPr lIns="0" tIns="0" rIns="0" bIns="0" anchor="ctr"/>
          <a:lstStyle/>
          <a:p>
            <a:pPr algn="ctr" fontAlgn="auto">
              <a:spcBef>
                <a:spcPts val="0"/>
              </a:spcBef>
              <a:spcAft>
                <a:spcPts val="0"/>
              </a:spcAft>
              <a:defRPr/>
            </a:pPr>
            <a:r>
              <a:rPr lang="ja-JP" altLang="en-US" sz="1400" b="1" spc="-50" dirty="0" smtClean="0"/>
              <a:t>二国間文書への署名</a:t>
            </a:r>
            <a:endParaRPr lang="en-US" altLang="ja-JP" sz="1400" b="1" spc="-50" dirty="0"/>
          </a:p>
        </p:txBody>
      </p:sp>
      <p:sp>
        <p:nvSpPr>
          <p:cNvPr id="12" name="右矢印 11"/>
          <p:cNvSpPr/>
          <p:nvPr/>
        </p:nvSpPr>
        <p:spPr>
          <a:xfrm>
            <a:off x="300428" y="5733256"/>
            <a:ext cx="8640763" cy="432395"/>
          </a:xfrm>
          <a:prstGeom prst="rightArrow">
            <a:avLst>
              <a:gd name="adj1" fmla="val 67118"/>
              <a:gd name="adj2" fmla="val 50000"/>
            </a:avLst>
          </a:prstGeom>
        </p:spPr>
        <p:style>
          <a:lnRef idx="2">
            <a:schemeClr val="accent4">
              <a:shade val="50000"/>
            </a:schemeClr>
          </a:lnRef>
          <a:fillRef idx="1">
            <a:schemeClr val="accent4"/>
          </a:fillRef>
          <a:effectRef idx="0">
            <a:schemeClr val="accent4"/>
          </a:effectRef>
          <a:fontRef idx="minor">
            <a:schemeClr val="lt1"/>
          </a:fontRef>
        </p:style>
        <p:txBody>
          <a:bodyPr tIns="0" bIns="0" anchor="ctr"/>
          <a:lstStyle/>
          <a:p>
            <a:pPr algn="ctr" fontAlgn="auto">
              <a:spcBef>
                <a:spcPts val="0"/>
              </a:spcBef>
              <a:spcAft>
                <a:spcPts val="0"/>
              </a:spcAft>
              <a:defRPr/>
            </a:pPr>
            <a:r>
              <a:rPr lang="ja-JP" altLang="en-US" dirty="0" smtClean="0"/>
              <a:t>能力開発（キャパシティ・ビルディング）</a:t>
            </a:r>
            <a:endParaRPr lang="en-US" altLang="ja-JP" dirty="0"/>
          </a:p>
        </p:txBody>
      </p:sp>
      <p:sp>
        <p:nvSpPr>
          <p:cNvPr id="13" name="右矢印 12"/>
          <p:cNvSpPr/>
          <p:nvPr/>
        </p:nvSpPr>
        <p:spPr>
          <a:xfrm>
            <a:off x="250825" y="1510507"/>
            <a:ext cx="4176713" cy="503237"/>
          </a:xfrm>
          <a:prstGeom prst="rightArrow">
            <a:avLst>
              <a:gd name="adj1" fmla="val 67118"/>
              <a:gd name="adj2" fmla="val 50000"/>
            </a:avLst>
          </a:prstGeom>
        </p:spPr>
        <p:style>
          <a:lnRef idx="2">
            <a:schemeClr val="accent5"/>
          </a:lnRef>
          <a:fillRef idx="1">
            <a:schemeClr val="lt1"/>
          </a:fillRef>
          <a:effectRef idx="0">
            <a:schemeClr val="accent5"/>
          </a:effectRef>
          <a:fontRef idx="minor">
            <a:schemeClr val="dk1"/>
          </a:fontRef>
        </p:style>
        <p:txBody>
          <a:bodyPr tIns="0" bIns="0" anchor="ctr"/>
          <a:lstStyle/>
          <a:p>
            <a:pPr algn="ctr">
              <a:defRPr/>
            </a:pPr>
            <a:r>
              <a:rPr lang="ja-JP" altLang="en-US" b="1" dirty="0" smtClean="0"/>
              <a:t>政府間協議</a:t>
            </a:r>
            <a:endParaRPr lang="en-US" altLang="ja-JP" b="1" dirty="0"/>
          </a:p>
        </p:txBody>
      </p:sp>
      <p:sp>
        <p:nvSpPr>
          <p:cNvPr id="14"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10</a:t>
            </a:fld>
            <a:endParaRPr lang="ja-JP" altLang="en-US" sz="2800" dirty="0">
              <a:solidFill>
                <a:schemeClr val="tx1"/>
              </a:solidFill>
            </a:endParaRPr>
          </a:p>
        </p:txBody>
      </p:sp>
      <p:sp>
        <p:nvSpPr>
          <p:cNvPr id="15" name="右矢印 14"/>
          <p:cNvSpPr/>
          <p:nvPr/>
        </p:nvSpPr>
        <p:spPr>
          <a:xfrm>
            <a:off x="5471192" y="1204364"/>
            <a:ext cx="3519488" cy="1064721"/>
          </a:xfrm>
          <a:prstGeom prst="rightArrow">
            <a:avLst>
              <a:gd name="adj1" fmla="val 67118"/>
              <a:gd name="adj2" fmla="val 50000"/>
            </a:avLst>
          </a:prstGeom>
        </p:spPr>
        <p:style>
          <a:lnRef idx="1">
            <a:schemeClr val="accent2"/>
          </a:lnRef>
          <a:fillRef idx="3">
            <a:schemeClr val="accent2"/>
          </a:fillRef>
          <a:effectRef idx="2">
            <a:schemeClr val="accent2"/>
          </a:effectRef>
          <a:fontRef idx="minor">
            <a:schemeClr val="lt1"/>
          </a:fontRef>
        </p:style>
        <p:txBody>
          <a:bodyPr lIns="36000" tIns="0" rIns="36000" bIns="0" anchor="ctr"/>
          <a:lstStyle/>
          <a:p>
            <a:pPr algn="ctr" fontAlgn="auto">
              <a:lnSpc>
                <a:spcPts val="1700"/>
              </a:lnSpc>
              <a:spcBef>
                <a:spcPts val="0"/>
              </a:spcBef>
              <a:spcAft>
                <a:spcPts val="0"/>
              </a:spcAft>
              <a:defRPr/>
            </a:pPr>
            <a:r>
              <a:rPr lang="ja-JP" altLang="en-US" sz="1400" u="sng" dirty="0" smtClean="0"/>
              <a:t>本制度</a:t>
            </a:r>
            <a:r>
              <a:rPr lang="ja-JP" altLang="en-US" sz="1400" u="sng" dirty="0"/>
              <a:t>の</a:t>
            </a:r>
            <a:r>
              <a:rPr lang="ja-JP" altLang="en-US" sz="1400" u="sng" dirty="0" smtClean="0"/>
              <a:t>運用</a:t>
            </a:r>
            <a:endParaRPr lang="en-US" altLang="ja-JP" sz="1400" u="sng" dirty="0" smtClean="0"/>
          </a:p>
          <a:p>
            <a:pPr algn="ctr" fontAlgn="auto">
              <a:lnSpc>
                <a:spcPts val="1700"/>
              </a:lnSpc>
              <a:spcBef>
                <a:spcPts val="0"/>
              </a:spcBef>
              <a:spcAft>
                <a:spcPts val="0"/>
              </a:spcAft>
              <a:defRPr/>
            </a:pPr>
            <a:r>
              <a:rPr lang="ja-JP" altLang="en-US" sz="1500" dirty="0" smtClean="0"/>
              <a:t>合同委員会の設立</a:t>
            </a:r>
            <a:endParaRPr lang="en-US" altLang="ja-JP" sz="1500" dirty="0" smtClean="0"/>
          </a:p>
          <a:p>
            <a:pPr algn="ctr" fontAlgn="auto">
              <a:lnSpc>
                <a:spcPts val="1700"/>
              </a:lnSpc>
              <a:spcBef>
                <a:spcPts val="0"/>
              </a:spcBef>
              <a:spcAft>
                <a:spcPts val="0"/>
              </a:spcAft>
              <a:defRPr/>
            </a:pPr>
            <a:r>
              <a:rPr lang="ja-JP" altLang="en-US" sz="1500" dirty="0" smtClean="0"/>
              <a:t>各種ルールやガイドライン類の策定</a:t>
            </a:r>
            <a:endParaRPr lang="en-US" altLang="ja-JP" sz="1500" dirty="0"/>
          </a:p>
        </p:txBody>
      </p:sp>
      <p:sp>
        <p:nvSpPr>
          <p:cNvPr id="16" name="右矢印 15"/>
          <p:cNvSpPr/>
          <p:nvPr/>
        </p:nvSpPr>
        <p:spPr>
          <a:xfrm>
            <a:off x="317375" y="6083564"/>
            <a:ext cx="8640763" cy="441779"/>
          </a:xfrm>
          <a:prstGeom prst="rightArrow">
            <a:avLst>
              <a:gd name="adj1" fmla="val 67118"/>
              <a:gd name="adj2" fmla="val 50000"/>
            </a:avLst>
          </a:prstGeom>
          <a:solidFill>
            <a:schemeClr val="accent6">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tIns="0" bIns="0" anchor="ctr"/>
          <a:lstStyle/>
          <a:p>
            <a:pPr algn="ctr" fontAlgn="auto">
              <a:spcBef>
                <a:spcPts val="0"/>
              </a:spcBef>
              <a:spcAft>
                <a:spcPts val="0"/>
              </a:spcAft>
              <a:defRPr/>
            </a:pPr>
            <a:r>
              <a:rPr lang="ja-JP" altLang="en-US" b="1" dirty="0" smtClean="0">
                <a:solidFill>
                  <a:schemeClr val="tx1"/>
                </a:solidFill>
              </a:rPr>
              <a:t>「様々なアプローチのための枠組み」における国連交渉</a:t>
            </a:r>
            <a:endParaRPr lang="en-US" altLang="ja-JP"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544" y="5589240"/>
            <a:ext cx="3456384" cy="1169551"/>
          </a:xfrm>
          <a:prstGeom prst="rect">
            <a:avLst/>
          </a:prstGeom>
        </p:spPr>
        <p:txBody>
          <a:bodyPr wrap="square">
            <a:spAutoFit/>
          </a:bodyPr>
          <a:lstStyle/>
          <a:p>
            <a:pPr marL="0" lvl="2">
              <a:tabLst>
                <a:tab pos="0" algn="l"/>
              </a:tabLst>
              <a:defRPr/>
            </a:pPr>
            <a:r>
              <a:rPr lang="en-US" altLang="ja-JP" sz="1400" dirty="0" smtClean="0">
                <a:latin typeface="+mn-lt"/>
                <a:ea typeface="+mn-ea"/>
              </a:rPr>
              <a:t>2013</a:t>
            </a:r>
            <a:r>
              <a:rPr lang="ja-JP" altLang="en-US" sz="1400" dirty="0" smtClean="0">
                <a:latin typeface="+mn-lt"/>
                <a:ea typeface="+mn-ea"/>
              </a:rPr>
              <a:t>年</a:t>
            </a:r>
            <a:r>
              <a:rPr lang="en-US" altLang="ja-JP" sz="1400" dirty="0" smtClean="0">
                <a:latin typeface="+mn-lt"/>
                <a:ea typeface="+mn-ea"/>
              </a:rPr>
              <a:t>1</a:t>
            </a:r>
            <a:r>
              <a:rPr lang="ja-JP" altLang="en-US" sz="1400" dirty="0" smtClean="0">
                <a:latin typeface="+mn-lt"/>
                <a:ea typeface="+mn-ea"/>
              </a:rPr>
              <a:t>月</a:t>
            </a:r>
            <a:r>
              <a:rPr lang="en-US" altLang="ja-JP" sz="1400" dirty="0" smtClean="0">
                <a:latin typeface="+mn-lt"/>
                <a:ea typeface="+mn-ea"/>
              </a:rPr>
              <a:t>8</a:t>
            </a:r>
            <a:r>
              <a:rPr lang="ja-JP" altLang="en-US" sz="1400" dirty="0" smtClean="0">
                <a:latin typeface="+mn-lt"/>
                <a:ea typeface="+mn-ea"/>
              </a:rPr>
              <a:t>日、ウランバートルにおいて、淸水武則駐モンゴル日本国特命全権大使とサンジャースレン・オヨーン　モンゴル国自然環境・グリーン開発大臣との間で、本制度に関する二国間文書の署名が行われた。</a:t>
            </a:r>
            <a:endParaRPr lang="ja-JP" altLang="en-US" sz="1400" dirty="0">
              <a:latin typeface="+mn-lt"/>
              <a:ea typeface="+mn-ea"/>
            </a:endParaRPr>
          </a:p>
        </p:txBody>
      </p:sp>
      <p:sp>
        <p:nvSpPr>
          <p:cNvPr id="7"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11</a:t>
            </a:fld>
            <a:endParaRPr lang="ja-JP" altLang="en-US" sz="2800" dirty="0">
              <a:solidFill>
                <a:schemeClr val="tx1"/>
              </a:solidFill>
            </a:endParaRPr>
          </a:p>
        </p:txBody>
      </p:sp>
      <p:sp>
        <p:nvSpPr>
          <p:cNvPr id="6" name="AutoShape 3"/>
          <p:cNvSpPr>
            <a:spLocks noChangeArrowheads="1"/>
          </p:cNvSpPr>
          <p:nvPr/>
        </p:nvSpPr>
        <p:spPr bwMode="auto">
          <a:xfrm>
            <a:off x="119063" y="130175"/>
            <a:ext cx="8864600" cy="419100"/>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政府間協議</a:t>
            </a:r>
            <a:endParaRPr lang="en-US" altLang="ja-JP" sz="2800" dirty="0">
              <a:latin typeface="+mn-lt"/>
            </a:endParaRPr>
          </a:p>
        </p:txBody>
      </p:sp>
      <p:sp>
        <p:nvSpPr>
          <p:cNvPr id="9" name="正方形/長方形 8"/>
          <p:cNvSpPr/>
          <p:nvPr/>
        </p:nvSpPr>
        <p:spPr>
          <a:xfrm>
            <a:off x="-48704" y="720342"/>
            <a:ext cx="9144000" cy="2308324"/>
          </a:xfrm>
          <a:prstGeom prst="rect">
            <a:avLst/>
          </a:prstGeom>
        </p:spPr>
        <p:txBody>
          <a:bodyPr wrap="square" lIns="0" rIns="0">
            <a:spAutoFit/>
          </a:bodyPr>
          <a:lstStyle/>
          <a:p>
            <a:pPr marL="355600" indent="-260350">
              <a:buFont typeface="Wingdings" pitchFamily="2" charset="2"/>
              <a:buChar char="Ø"/>
              <a:tabLst>
                <a:tab pos="0" algn="l"/>
              </a:tabLst>
              <a:defRPr/>
            </a:pPr>
            <a:r>
              <a:rPr lang="ja-JP" altLang="en-US" sz="2400" dirty="0" smtClean="0">
                <a:latin typeface="+mn-lt"/>
                <a:ea typeface="+mn-ea"/>
              </a:rPr>
              <a:t>日本は、</a:t>
            </a:r>
            <a:r>
              <a:rPr lang="en-US" altLang="ja-JP" sz="2400" dirty="0" smtClean="0">
                <a:latin typeface="+mn-lt"/>
                <a:ea typeface="+mn-ea"/>
              </a:rPr>
              <a:t>2011</a:t>
            </a:r>
            <a:r>
              <a:rPr lang="ja-JP" altLang="en-US" sz="2400" dirty="0" smtClean="0">
                <a:latin typeface="+mn-lt"/>
                <a:ea typeface="+mn-ea"/>
              </a:rPr>
              <a:t>年から発展途上国（モンゴル、バングラデシュ、インドネシア、ベトナム</a:t>
            </a:r>
            <a:r>
              <a:rPr lang="ja-JP" altLang="en-US" sz="2400" dirty="0">
                <a:latin typeface="+mn-lt"/>
                <a:ea typeface="+mn-ea"/>
              </a:rPr>
              <a:t>等</a:t>
            </a:r>
            <a:r>
              <a:rPr lang="ja-JP" altLang="en-US" sz="2400" dirty="0" smtClean="0">
                <a:latin typeface="+mn-lt"/>
                <a:ea typeface="+mn-ea"/>
              </a:rPr>
              <a:t>）と本制度に関する協議を行ってきており、関心をもつ国々には同様の意見交換を実施。日本は本制度に関心をもつ国々との協議や意見交換を継続</a:t>
            </a:r>
            <a:r>
              <a:rPr lang="ja-JP" altLang="en-US" sz="2400" dirty="0">
                <a:latin typeface="+mn-lt"/>
                <a:ea typeface="+mn-ea"/>
              </a:rPr>
              <a:t>していく</a:t>
            </a:r>
            <a:r>
              <a:rPr lang="ja-JP" altLang="en-US" sz="2400" dirty="0" smtClean="0">
                <a:latin typeface="+mn-lt"/>
                <a:ea typeface="+mn-ea"/>
              </a:rPr>
              <a:t>予定。</a:t>
            </a:r>
            <a:endParaRPr lang="en-US" altLang="ja-JP" sz="2400" dirty="0" smtClean="0">
              <a:latin typeface="+mn-lt"/>
              <a:ea typeface="+mn-ea"/>
            </a:endParaRPr>
          </a:p>
          <a:p>
            <a:pPr marL="355600" indent="-260350">
              <a:buFont typeface="Wingdings" pitchFamily="2" charset="2"/>
              <a:buChar char="Ø"/>
              <a:tabLst>
                <a:tab pos="0" algn="l"/>
              </a:tabLst>
              <a:defRPr/>
            </a:pPr>
            <a:r>
              <a:rPr lang="ja-JP" altLang="en-US" sz="2400" dirty="0" smtClean="0">
                <a:latin typeface="+mn-lt"/>
                <a:ea typeface="+mn-ea"/>
              </a:rPr>
              <a:t>モンゴル、バングラデシュ、エチオピアと、本制度</a:t>
            </a:r>
            <a:r>
              <a:rPr lang="ja-JP" altLang="en-US" sz="2400" dirty="0">
                <a:latin typeface="+mn-lt"/>
                <a:ea typeface="+mn-ea"/>
              </a:rPr>
              <a:t>に係る二国間文書に</a:t>
            </a:r>
            <a:r>
              <a:rPr lang="ja-JP" altLang="en-US" sz="2400" dirty="0" smtClean="0">
                <a:latin typeface="+mn-lt"/>
                <a:ea typeface="+mn-ea"/>
              </a:rPr>
              <a:t>署名。４月には、モンゴルとの第１回合同委員会を開催した。 </a:t>
            </a:r>
            <a:endParaRPr lang="ja-JP" altLang="en-US" sz="2400" dirty="0">
              <a:latin typeface="+mn-lt"/>
              <a:ea typeface="+mn-ea"/>
            </a:endParaRPr>
          </a:p>
        </p:txBody>
      </p:sp>
      <p:pic>
        <p:nvPicPr>
          <p:cNvPr id="8" name="3EF9C20E-21DC-43FF-A426-CCF49B84F41B" descr="3EF9C20E-21DC-43FF-A426-CCF49B84F41B"/>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07" t="24149" r="13469" b="12288"/>
          <a:stretch/>
        </p:blipFill>
        <p:spPr bwMode="auto">
          <a:xfrm>
            <a:off x="436340" y="3380580"/>
            <a:ext cx="3530277" cy="2079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P:\地球室・京メカ室\★二国間協議\バングラ\20130319署名\DSC0099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3356992"/>
            <a:ext cx="2777837" cy="2083377"/>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p:nvSpPr>
        <p:spPr>
          <a:xfrm>
            <a:off x="5004048" y="5589240"/>
            <a:ext cx="3456384" cy="1169551"/>
          </a:xfrm>
          <a:prstGeom prst="rect">
            <a:avLst/>
          </a:prstGeom>
        </p:spPr>
        <p:txBody>
          <a:bodyPr wrap="square">
            <a:spAutoFit/>
          </a:bodyPr>
          <a:lstStyle/>
          <a:p>
            <a:pPr marL="0" lvl="2">
              <a:tabLst>
                <a:tab pos="0" algn="l"/>
              </a:tabLst>
              <a:defRPr/>
            </a:pPr>
            <a:r>
              <a:rPr lang="en-US" altLang="ja-JP" sz="1400" dirty="0" smtClean="0">
                <a:latin typeface="+mn-lt"/>
                <a:ea typeface="+mn-ea"/>
              </a:rPr>
              <a:t>2013</a:t>
            </a:r>
            <a:r>
              <a:rPr lang="ja-JP" altLang="en-US" sz="1400" dirty="0" smtClean="0">
                <a:latin typeface="+mn-lt"/>
                <a:ea typeface="+mn-ea"/>
              </a:rPr>
              <a:t>年</a:t>
            </a:r>
            <a:r>
              <a:rPr lang="en-US" altLang="ja-JP" sz="1400" dirty="0" smtClean="0">
                <a:latin typeface="+mn-lt"/>
                <a:ea typeface="+mn-ea"/>
              </a:rPr>
              <a:t>3</a:t>
            </a:r>
            <a:r>
              <a:rPr lang="ja-JP" altLang="en-US" sz="1400" dirty="0" smtClean="0">
                <a:latin typeface="+mn-lt"/>
                <a:ea typeface="+mn-ea"/>
              </a:rPr>
              <a:t>月</a:t>
            </a:r>
            <a:r>
              <a:rPr lang="en-US" altLang="ja-JP" sz="1400" dirty="0" smtClean="0">
                <a:latin typeface="+mn-lt"/>
                <a:ea typeface="+mn-ea"/>
              </a:rPr>
              <a:t>19</a:t>
            </a:r>
            <a:r>
              <a:rPr lang="ja-JP" altLang="en-US" sz="1400" dirty="0" smtClean="0">
                <a:latin typeface="+mn-lt"/>
                <a:ea typeface="+mn-ea"/>
              </a:rPr>
              <a:t>日、ダッカにおいて</a:t>
            </a:r>
            <a:r>
              <a:rPr lang="ja-JP" altLang="en-US" sz="1400" dirty="0">
                <a:latin typeface="+mn-lt"/>
                <a:ea typeface="+mn-ea"/>
              </a:rPr>
              <a:t>、</a:t>
            </a:r>
            <a:r>
              <a:rPr lang="ja-JP" altLang="en-US" sz="1400" dirty="0" smtClean="0">
                <a:latin typeface="+mn-lt"/>
                <a:ea typeface="+mn-ea"/>
              </a:rPr>
              <a:t>佐渡島志郎駐バングラデシュ日本国特命全権大使と</a:t>
            </a:r>
            <a:r>
              <a:rPr lang="en-US" altLang="ja-JP" sz="1400" dirty="0" err="1"/>
              <a:t>Md</a:t>
            </a:r>
            <a:r>
              <a:rPr lang="ja-JP" altLang="en-US" sz="1400" dirty="0" err="1"/>
              <a:t>．</a:t>
            </a:r>
            <a:r>
              <a:rPr lang="ja-JP" altLang="en-US" sz="1400" dirty="0"/>
              <a:t>ショフィクル・ラーマン・</a:t>
            </a:r>
            <a:r>
              <a:rPr lang="ja-JP" altLang="en-US" sz="1400" dirty="0" smtClean="0"/>
              <a:t>パトワリ　バングラデシュ国環境</a:t>
            </a:r>
            <a:r>
              <a:rPr lang="ja-JP" altLang="en-US" sz="1400" dirty="0"/>
              <a:t>森林省</a:t>
            </a:r>
            <a:r>
              <a:rPr lang="ja-JP" altLang="en-US" sz="1400" dirty="0" smtClean="0"/>
              <a:t>次官</a:t>
            </a:r>
            <a:r>
              <a:rPr lang="ja-JP" altLang="en-US" sz="1400" dirty="0" smtClean="0">
                <a:latin typeface="+mn-lt"/>
                <a:ea typeface="+mn-ea"/>
              </a:rPr>
              <a:t>との間で、本制度に関する二国間文書の署名が行われた。</a:t>
            </a:r>
            <a:endParaRPr lang="ja-JP" altLang="en-US" sz="1400" dirty="0">
              <a:latin typeface="+mn-lt"/>
              <a:ea typeface="+mn-ea"/>
            </a:endParaRPr>
          </a:p>
        </p:txBody>
      </p:sp>
    </p:spTree>
    <p:extLst>
      <p:ext uri="{BB962C8B-B14F-4D97-AF65-F5344CB8AC3E}">
        <p14:creationId xmlns:p14="http://schemas.microsoft.com/office/powerpoint/2010/main" val="2548637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3"/>
          <p:cNvSpPr>
            <a:spLocks noChangeArrowheads="1"/>
          </p:cNvSpPr>
          <p:nvPr/>
        </p:nvSpPr>
        <p:spPr bwMode="auto">
          <a:xfrm>
            <a:off x="148568" y="188640"/>
            <a:ext cx="8707437" cy="461962"/>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Calibri"/>
              </a:rPr>
              <a:t>低炭素成長の必要性</a:t>
            </a:r>
            <a:endParaRPr lang="en-US" altLang="ja-JP" sz="2800" dirty="0">
              <a:latin typeface="Calibri"/>
            </a:endParaRPr>
          </a:p>
        </p:txBody>
      </p:sp>
      <p:pic>
        <p:nvPicPr>
          <p:cNvPr id="1048" name="Picture 24" descr="C:\Documents and Settings\b11243\Local Settings\Temporary Internet Files\Content.IE5\EVHKKRX3\MC900231478[1].wmf"/>
          <p:cNvPicPr>
            <a:picLocks noChangeAspect="1" noChangeArrowheads="1"/>
          </p:cNvPicPr>
          <p:nvPr/>
        </p:nvPicPr>
        <p:blipFill>
          <a:blip r:embed="rId2" cstate="print"/>
          <a:srcRect/>
          <a:stretch>
            <a:fillRect/>
          </a:stretch>
        </p:blipFill>
        <p:spPr bwMode="auto">
          <a:xfrm>
            <a:off x="5920280" y="4001973"/>
            <a:ext cx="1678275" cy="1527049"/>
          </a:xfrm>
          <a:prstGeom prst="rect">
            <a:avLst/>
          </a:prstGeom>
          <a:noFill/>
        </p:spPr>
      </p:pic>
      <p:pic>
        <p:nvPicPr>
          <p:cNvPr id="1053" name="Picture 29" descr="C:\Documents and Settings\b11243\Local Settings\Temporary Internet Files\Content.IE5\RYELKOAP\MC900412314[1].wmf"/>
          <p:cNvPicPr>
            <a:picLocks noChangeAspect="1" noChangeArrowheads="1"/>
          </p:cNvPicPr>
          <p:nvPr/>
        </p:nvPicPr>
        <p:blipFill>
          <a:blip r:embed="rId3" cstate="print"/>
          <a:srcRect/>
          <a:stretch>
            <a:fillRect/>
          </a:stretch>
        </p:blipFill>
        <p:spPr bwMode="auto">
          <a:xfrm>
            <a:off x="4289360" y="5767509"/>
            <a:ext cx="1342092" cy="985452"/>
          </a:xfrm>
          <a:prstGeom prst="rect">
            <a:avLst/>
          </a:prstGeom>
          <a:noFill/>
        </p:spPr>
      </p:pic>
      <p:pic>
        <p:nvPicPr>
          <p:cNvPr id="1039" name="Picture 15" descr="C:\Documents and Settings\b11243\Local Settings\Temporary Internet Files\Content.IE5\I4MH2EHG\MC900045892[1].wmf"/>
          <p:cNvPicPr>
            <a:picLocks noChangeAspect="1" noChangeArrowheads="1"/>
          </p:cNvPicPr>
          <p:nvPr/>
        </p:nvPicPr>
        <p:blipFill>
          <a:blip r:embed="rId4" cstate="print"/>
          <a:srcRect/>
          <a:stretch>
            <a:fillRect/>
          </a:stretch>
        </p:blipFill>
        <p:spPr bwMode="auto">
          <a:xfrm>
            <a:off x="5041582" y="5757499"/>
            <a:ext cx="1632416" cy="752781"/>
          </a:xfrm>
          <a:prstGeom prst="rect">
            <a:avLst/>
          </a:prstGeom>
          <a:noFill/>
        </p:spPr>
      </p:pic>
      <p:sp>
        <p:nvSpPr>
          <p:cNvPr id="12"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2</a:t>
            </a:fld>
            <a:endParaRPr lang="ja-JP" altLang="en-US" sz="2800" dirty="0">
              <a:solidFill>
                <a:schemeClr val="tx1"/>
              </a:solidFill>
            </a:endParaRPr>
          </a:p>
        </p:txBody>
      </p:sp>
      <p:pic>
        <p:nvPicPr>
          <p:cNvPr id="1026" name="Picture 2" descr="http://www.env.go.jp/policy/hakusyo/zu/h24/img/zu_24_075.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2704" y="4114305"/>
            <a:ext cx="1817631" cy="131506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enecho.meti.go.jp/saiene/dounyu/20110927/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5334442"/>
            <a:ext cx="1093134" cy="136641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Documents and Settings\b11243\Local Settings\Temporary Internet Files\Content.IE5\M8BUKAW7\MP900430642[1].jpg"/>
          <p:cNvPicPr>
            <a:picLocks noChangeAspect="1" noChangeArrowheads="1"/>
          </p:cNvPicPr>
          <p:nvPr/>
        </p:nvPicPr>
        <p:blipFill>
          <a:blip r:embed="rId7" cstate="print"/>
          <a:srcRect/>
          <a:stretch>
            <a:fillRect/>
          </a:stretch>
        </p:blipFill>
        <p:spPr bwMode="auto">
          <a:xfrm>
            <a:off x="3258679" y="3933056"/>
            <a:ext cx="2520280" cy="1677561"/>
          </a:xfrm>
          <a:prstGeom prst="rect">
            <a:avLst/>
          </a:prstGeom>
          <a:noFill/>
        </p:spPr>
      </p:pic>
      <p:sp>
        <p:nvSpPr>
          <p:cNvPr id="6155" name="テキスト ボックス 19"/>
          <p:cNvSpPr txBox="1">
            <a:spLocks noChangeArrowheads="1"/>
          </p:cNvSpPr>
          <p:nvPr/>
        </p:nvSpPr>
        <p:spPr bwMode="auto">
          <a:xfrm>
            <a:off x="0" y="790551"/>
            <a:ext cx="9037638" cy="2554545"/>
          </a:xfrm>
          <a:prstGeom prst="rect">
            <a:avLst/>
          </a:prstGeom>
          <a:noFill/>
          <a:ln w="9525">
            <a:noFill/>
            <a:miter lim="800000"/>
            <a:headEnd/>
            <a:tailEnd/>
          </a:ln>
        </p:spPr>
        <p:txBody>
          <a:bodyPr>
            <a:spAutoFit/>
          </a:bodyPr>
          <a:lstStyle/>
          <a:p>
            <a:pPr marL="374650" indent="-285750">
              <a:spcAft>
                <a:spcPts val="1200"/>
              </a:spcAft>
              <a:buFont typeface="Wingdings" pitchFamily="2" charset="2"/>
              <a:buChar char="u"/>
              <a:defRPr/>
            </a:pPr>
            <a:r>
              <a:rPr lang="ja-JP" altLang="en-US" sz="2000" dirty="0" smtClean="0"/>
              <a:t>気候変動問題に効果的に対処するためには、先進国・途上国の双方が、技術・市場・資金を活用して「低炭素成長」を達成することが必要</a:t>
            </a:r>
            <a:r>
              <a:rPr lang="ja-JP" altLang="en-US" sz="2000" dirty="0"/>
              <a:t>。</a:t>
            </a:r>
            <a:endParaRPr lang="en-US" altLang="ja-JP" sz="2000" dirty="0" smtClean="0"/>
          </a:p>
          <a:p>
            <a:pPr marL="374650" indent="-285750">
              <a:spcAft>
                <a:spcPts val="1200"/>
              </a:spcAft>
              <a:buFont typeface="Wingdings" pitchFamily="2" charset="2"/>
              <a:buChar char="u"/>
              <a:defRPr/>
            </a:pPr>
            <a:r>
              <a:rPr lang="ja-JP" altLang="en-US" sz="2000" dirty="0" smtClean="0"/>
              <a:t>そのためには、温室効果ガスの排出を削減する高度な低炭素技術・製品として、再生可能エネルギー、高効率発電、省エネ家電、低燃費自動車、工場省エネ、等の普及を促進していくことが必要。</a:t>
            </a:r>
            <a:endParaRPr lang="en-US" altLang="ja-JP" sz="2000" dirty="0" smtClean="0"/>
          </a:p>
          <a:p>
            <a:pPr marL="374650" indent="-285750">
              <a:spcAft>
                <a:spcPts val="1200"/>
              </a:spcAft>
              <a:buFont typeface="Wingdings" pitchFamily="2" charset="2"/>
              <a:buChar char="u"/>
              <a:defRPr/>
            </a:pPr>
            <a:r>
              <a:rPr lang="ja-JP" altLang="en-US" sz="2000" dirty="0" smtClean="0"/>
              <a:t>こうした技術・製品とシステム・サービス・インフラ等を適切に組み合わせ、低炭素社会を実現していくことが必要。</a:t>
            </a:r>
            <a:endParaRPr lang="en-US" altLang="ja-JP" sz="2000" dirty="0" smtClean="0"/>
          </a:p>
        </p:txBody>
      </p:sp>
    </p:spTree>
    <p:extLst>
      <p:ext uri="{BB962C8B-B14F-4D97-AF65-F5344CB8AC3E}">
        <p14:creationId xmlns:p14="http://schemas.microsoft.com/office/powerpoint/2010/main" val="322618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11560" y="3603455"/>
            <a:ext cx="2303587" cy="2849881"/>
          </a:xfrm>
          <a:prstGeom prst="roundRect">
            <a:avLst>
              <a:gd name="adj" fmla="val 1209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smtClean="0">
                <a:solidFill>
                  <a:schemeClr val="tx1"/>
                </a:solidFill>
                <a:latin typeface="Verdana" pitchFamily="34" charset="0"/>
              </a:rPr>
              <a:t>日本</a:t>
            </a:r>
            <a:endParaRPr lang="en-US" altLang="ja-JP" sz="2400" b="1" dirty="0">
              <a:solidFill>
                <a:schemeClr val="tx1"/>
              </a:solidFill>
              <a:latin typeface="Verdana" pitchFamily="34" charset="0"/>
            </a:endParaRPr>
          </a:p>
          <a:p>
            <a:pPr algn="ctr">
              <a:defRPr/>
            </a:pPr>
            <a:endParaRPr lang="en-US" altLang="ja-JP" sz="2400" b="1" dirty="0">
              <a:solidFill>
                <a:schemeClr val="tx1"/>
              </a:solidFill>
              <a:latin typeface="Verdana" pitchFamily="34" charset="0"/>
            </a:endParaRPr>
          </a:p>
          <a:p>
            <a:pPr algn="ctr">
              <a:defRPr/>
            </a:pPr>
            <a:endParaRPr lang="en-US" altLang="ja-JP" sz="2400" b="1" dirty="0">
              <a:solidFill>
                <a:schemeClr val="tx1"/>
              </a:solidFill>
              <a:latin typeface="Verdana" pitchFamily="34" charset="0"/>
            </a:endParaRPr>
          </a:p>
          <a:p>
            <a:pPr algn="ctr">
              <a:defRPr/>
            </a:pPr>
            <a:endParaRPr lang="en-US" altLang="ja-JP" sz="2400" b="1" dirty="0">
              <a:solidFill>
                <a:schemeClr val="tx1"/>
              </a:solidFill>
              <a:latin typeface="Verdana" pitchFamily="34" charset="0"/>
            </a:endParaRPr>
          </a:p>
          <a:p>
            <a:pPr algn="ctr">
              <a:defRPr/>
            </a:pPr>
            <a:endParaRPr lang="en-US" altLang="ja-JP" sz="2400" b="1" dirty="0">
              <a:solidFill>
                <a:schemeClr val="tx1"/>
              </a:solidFill>
              <a:latin typeface="Verdana" pitchFamily="34" charset="0"/>
            </a:endParaRPr>
          </a:p>
          <a:p>
            <a:pPr algn="ctr">
              <a:defRPr/>
            </a:pPr>
            <a:endParaRPr lang="ja-JP" altLang="en-US" sz="2400" b="1" dirty="0">
              <a:solidFill>
                <a:schemeClr val="tx1"/>
              </a:solidFill>
              <a:latin typeface="Verdana" pitchFamily="34" charset="0"/>
            </a:endParaRPr>
          </a:p>
        </p:txBody>
      </p:sp>
      <p:sp>
        <p:nvSpPr>
          <p:cNvPr id="5" name="角丸四角形 4"/>
          <p:cNvSpPr/>
          <p:nvPr/>
        </p:nvSpPr>
        <p:spPr>
          <a:xfrm>
            <a:off x="6082803" y="3602710"/>
            <a:ext cx="2233613" cy="2849881"/>
          </a:xfrm>
          <a:prstGeom prst="roundRect">
            <a:avLst>
              <a:gd name="adj" fmla="val 12390"/>
            </a:avLst>
          </a:prstGeom>
        </p:spPr>
        <p:style>
          <a:lnRef idx="2">
            <a:schemeClr val="accent1">
              <a:shade val="50000"/>
            </a:schemeClr>
          </a:lnRef>
          <a:fillRef idx="1">
            <a:schemeClr val="accent1"/>
          </a:fillRef>
          <a:effectRef idx="0">
            <a:schemeClr val="accent1"/>
          </a:effectRef>
          <a:fontRef idx="minor">
            <a:schemeClr val="lt1"/>
          </a:fontRef>
        </p:style>
        <p:txBody>
          <a:bodyPr tIns="0" anchor="t" anchorCtr="0"/>
          <a:lstStyle/>
          <a:p>
            <a:pPr algn="ctr">
              <a:defRPr/>
            </a:pPr>
            <a:r>
              <a:rPr lang="ja-JP" altLang="en-US" sz="2400" b="1" dirty="0" smtClean="0">
                <a:solidFill>
                  <a:schemeClr val="tx1"/>
                </a:solidFill>
                <a:latin typeface="Verdana" pitchFamily="34" charset="0"/>
              </a:rPr>
              <a:t>ホスト国</a:t>
            </a:r>
            <a:endParaRPr lang="en-US" altLang="ja-JP" sz="2400" b="1" dirty="0">
              <a:solidFill>
                <a:schemeClr val="tx1"/>
              </a:solidFill>
              <a:latin typeface="Verdana" pitchFamily="34" charset="0"/>
            </a:endParaRPr>
          </a:p>
          <a:p>
            <a:pPr algn="ctr">
              <a:defRPr/>
            </a:pPr>
            <a:endParaRPr lang="en-US" altLang="ja-JP" sz="2400" dirty="0">
              <a:solidFill>
                <a:schemeClr val="tx1"/>
              </a:solidFill>
              <a:latin typeface="Verdana" pitchFamily="34" charset="0"/>
            </a:endParaRPr>
          </a:p>
          <a:p>
            <a:pPr algn="ctr">
              <a:defRPr/>
            </a:pPr>
            <a:endParaRPr lang="en-US" altLang="ja-JP" sz="2400" dirty="0">
              <a:solidFill>
                <a:schemeClr val="tx1"/>
              </a:solidFill>
              <a:latin typeface="Verdana" pitchFamily="34" charset="0"/>
            </a:endParaRPr>
          </a:p>
          <a:p>
            <a:pPr algn="ctr">
              <a:defRPr/>
            </a:pPr>
            <a:endParaRPr lang="en-US" altLang="ja-JP" sz="2400" dirty="0">
              <a:solidFill>
                <a:schemeClr val="tx1"/>
              </a:solidFill>
              <a:latin typeface="Verdana" pitchFamily="34" charset="0"/>
            </a:endParaRPr>
          </a:p>
          <a:p>
            <a:pPr algn="ctr">
              <a:defRPr/>
            </a:pPr>
            <a:endParaRPr lang="ja-JP" altLang="en-US" sz="2400" dirty="0">
              <a:solidFill>
                <a:schemeClr val="tx1"/>
              </a:solidFill>
              <a:latin typeface="Verdana" pitchFamily="34" charset="0"/>
            </a:endParaRPr>
          </a:p>
        </p:txBody>
      </p:sp>
      <p:sp>
        <p:nvSpPr>
          <p:cNvPr id="10" name="右矢印 9"/>
          <p:cNvSpPr/>
          <p:nvPr/>
        </p:nvSpPr>
        <p:spPr>
          <a:xfrm>
            <a:off x="2699792" y="3866474"/>
            <a:ext cx="3672408" cy="888365"/>
          </a:xfrm>
          <a:prstGeom prst="rightArrow">
            <a:avLst>
              <a:gd name="adj1" fmla="val 74299"/>
              <a:gd name="adj2" fmla="val 3283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600"/>
              </a:lnSpc>
              <a:defRPr/>
            </a:pPr>
            <a:r>
              <a:rPr lang="ja-JP" altLang="en-US" dirty="0" smtClean="0">
                <a:solidFill>
                  <a:schemeClr val="tx1"/>
                </a:solidFill>
                <a:latin typeface="Verdana" pitchFamily="34" charset="0"/>
              </a:rPr>
              <a:t>優れた低炭素技術等の普及や</a:t>
            </a:r>
            <a:endParaRPr lang="en-US" altLang="ja-JP" dirty="0" smtClean="0">
              <a:solidFill>
                <a:schemeClr val="tx1"/>
              </a:solidFill>
              <a:latin typeface="Verdana" pitchFamily="34" charset="0"/>
            </a:endParaRPr>
          </a:p>
          <a:p>
            <a:pPr algn="ctr">
              <a:lnSpc>
                <a:spcPts val="2500"/>
              </a:lnSpc>
              <a:defRPr/>
            </a:pPr>
            <a:r>
              <a:rPr lang="ja-JP" altLang="en-US" dirty="0" smtClean="0">
                <a:solidFill>
                  <a:schemeClr val="tx1"/>
                </a:solidFill>
                <a:latin typeface="Verdana" pitchFamily="34" charset="0"/>
              </a:rPr>
              <a:t>緩和活動の実施</a:t>
            </a:r>
            <a:endParaRPr lang="en-US" altLang="ja-JP" dirty="0">
              <a:solidFill>
                <a:schemeClr val="tx1"/>
              </a:solidFill>
              <a:latin typeface="Verdana" pitchFamily="34" charset="0"/>
            </a:endParaRPr>
          </a:p>
        </p:txBody>
      </p:sp>
      <p:sp>
        <p:nvSpPr>
          <p:cNvPr id="6155" name="テキスト ボックス 19"/>
          <p:cNvSpPr txBox="1">
            <a:spLocks noChangeArrowheads="1"/>
          </p:cNvSpPr>
          <p:nvPr/>
        </p:nvSpPr>
        <p:spPr bwMode="auto">
          <a:xfrm>
            <a:off x="0" y="616237"/>
            <a:ext cx="9037638" cy="2849498"/>
          </a:xfrm>
          <a:prstGeom prst="rect">
            <a:avLst/>
          </a:prstGeom>
          <a:noFill/>
          <a:ln w="9525">
            <a:noFill/>
            <a:miter lim="800000"/>
            <a:headEnd/>
            <a:tailEnd/>
          </a:ln>
        </p:spPr>
        <p:txBody>
          <a:bodyPr>
            <a:spAutoFit/>
          </a:bodyPr>
          <a:lstStyle/>
          <a:p>
            <a:pPr marL="431800" indent="-342900">
              <a:lnSpc>
                <a:spcPts val="2900"/>
              </a:lnSpc>
              <a:spcBef>
                <a:spcPts val="600"/>
              </a:spcBef>
              <a:spcAft>
                <a:spcPts val="0"/>
              </a:spcAft>
              <a:buFont typeface="Wingdings" pitchFamily="2" charset="2"/>
              <a:buChar char="Ø"/>
              <a:defRPr/>
            </a:pPr>
            <a:r>
              <a:rPr lang="ja-JP" altLang="en-US" sz="2200" dirty="0" smtClean="0">
                <a:latin typeface="+mn-lt"/>
              </a:rPr>
              <a:t>途上国への優れた温室効果ガス削減技術・製品・システム・サービス・インフラ等の普及や緩和活動を加速し、途上国の持続可能な開発に貢献。</a:t>
            </a:r>
          </a:p>
          <a:p>
            <a:pPr marL="431800" indent="-342900">
              <a:lnSpc>
                <a:spcPts val="2900"/>
              </a:lnSpc>
              <a:spcBef>
                <a:spcPts val="600"/>
              </a:spcBef>
              <a:spcAft>
                <a:spcPts val="0"/>
              </a:spcAft>
              <a:buFont typeface="Wingdings" pitchFamily="2" charset="2"/>
              <a:buChar char="Ø"/>
              <a:defRPr/>
            </a:pPr>
            <a:r>
              <a:rPr lang="ja-JP" altLang="en-US" sz="2200" dirty="0" smtClean="0">
                <a:latin typeface="+mn-lt"/>
              </a:rPr>
              <a:t>日本からの温室効果ガス排出削減・吸収への貢献を、測定・報告・検証（</a:t>
            </a:r>
            <a:r>
              <a:rPr lang="en-US" altLang="ja-JP" sz="2200" dirty="0" smtClean="0">
                <a:latin typeface="+mn-lt"/>
              </a:rPr>
              <a:t>MRV</a:t>
            </a:r>
            <a:r>
              <a:rPr lang="ja-JP" altLang="en-US" sz="2200" dirty="0" smtClean="0">
                <a:latin typeface="+mn-lt"/>
              </a:rPr>
              <a:t>）方法論を適用し、定量的に評価し、日本の削減目標の達成に活用。</a:t>
            </a:r>
          </a:p>
          <a:p>
            <a:pPr marL="431800" indent="-342900">
              <a:lnSpc>
                <a:spcPts val="2900"/>
              </a:lnSpc>
              <a:spcBef>
                <a:spcPts val="600"/>
              </a:spcBef>
              <a:spcAft>
                <a:spcPts val="0"/>
              </a:spcAft>
              <a:buFont typeface="Wingdings" pitchFamily="2" charset="2"/>
              <a:buChar char="Ø"/>
              <a:defRPr/>
            </a:pPr>
            <a:r>
              <a:rPr lang="en-US" altLang="ja-JP" sz="2200" dirty="0" smtClean="0">
                <a:latin typeface="+mn-lt"/>
              </a:rPr>
              <a:t>CDM</a:t>
            </a:r>
            <a:r>
              <a:rPr lang="ja-JP" altLang="en-US" sz="2200" dirty="0" smtClean="0">
                <a:latin typeface="+mn-lt"/>
              </a:rPr>
              <a:t>を補完</a:t>
            </a:r>
            <a:r>
              <a:rPr lang="ja-JP" altLang="en-US" sz="2200" dirty="0">
                <a:latin typeface="+mn-lt"/>
              </a:rPr>
              <a:t>し、</a:t>
            </a:r>
            <a:r>
              <a:rPr lang="ja-JP" altLang="en-US" sz="2200" dirty="0" smtClean="0">
                <a:latin typeface="+mn-lt"/>
              </a:rPr>
              <a:t>地球規模での温室効果ガス排出削減・吸収行動を促進することにより、国連気候変動枠組条約の究極的な目的の達成に貢献。</a:t>
            </a:r>
          </a:p>
        </p:txBody>
      </p:sp>
      <p:sp>
        <p:nvSpPr>
          <p:cNvPr id="18" name="AutoShape 3"/>
          <p:cNvSpPr>
            <a:spLocks noChangeArrowheads="1"/>
          </p:cNvSpPr>
          <p:nvPr/>
        </p:nvSpPr>
        <p:spPr bwMode="auto">
          <a:xfrm>
            <a:off x="185043" y="74613"/>
            <a:ext cx="8707437" cy="461962"/>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lvl="0" algn="ctr">
              <a:defRPr/>
            </a:pPr>
            <a:r>
              <a:rPr lang="ja-JP" altLang="en-US" sz="2800" dirty="0" smtClean="0">
                <a:latin typeface="+mn-lt"/>
              </a:rPr>
              <a:t>二国間オフセット・クレジット制度の基本概念</a:t>
            </a:r>
            <a:endParaRPr lang="en-US" altLang="ja-JP" sz="2800" dirty="0" smtClean="0">
              <a:latin typeface="+mn-lt"/>
            </a:endParaRPr>
          </a:p>
        </p:txBody>
      </p:sp>
      <p:sp>
        <p:nvSpPr>
          <p:cNvPr id="14"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3</a:t>
            </a:fld>
            <a:endParaRPr lang="ja-JP" altLang="en-US" sz="2800" dirty="0">
              <a:solidFill>
                <a:schemeClr val="tx1"/>
              </a:solidFill>
            </a:endParaRPr>
          </a:p>
        </p:txBody>
      </p:sp>
      <p:sp>
        <p:nvSpPr>
          <p:cNvPr id="17" name="下矢印 16"/>
          <p:cNvSpPr/>
          <p:nvPr/>
        </p:nvSpPr>
        <p:spPr>
          <a:xfrm>
            <a:off x="6717043" y="4970863"/>
            <a:ext cx="980741" cy="720080"/>
          </a:xfrm>
          <a:prstGeom prst="downArrow">
            <a:avLst>
              <a:gd name="adj1" fmla="val 50000"/>
              <a:gd name="adj2" fmla="val 4364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altLang="ja-JP" sz="1400" b="1" dirty="0" smtClean="0">
                <a:solidFill>
                  <a:schemeClr val="tx1"/>
                </a:solidFill>
                <a:latin typeface="Verdana" pitchFamily="34" charset="0"/>
              </a:rPr>
              <a:t>MRV</a:t>
            </a:r>
            <a:endParaRPr lang="ja-JP" altLang="en-US" sz="1400" b="1" dirty="0">
              <a:solidFill>
                <a:schemeClr val="tx1"/>
              </a:solidFill>
              <a:latin typeface="Verdana" pitchFamily="34" charset="0"/>
            </a:endParaRPr>
          </a:p>
        </p:txBody>
      </p:sp>
      <p:sp>
        <p:nvSpPr>
          <p:cNvPr id="16" name="角丸四角形 15"/>
          <p:cNvSpPr/>
          <p:nvPr/>
        </p:nvSpPr>
        <p:spPr>
          <a:xfrm>
            <a:off x="6544791" y="4466807"/>
            <a:ext cx="1295400" cy="52480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600" b="1" dirty="0" smtClean="0">
                <a:solidFill>
                  <a:schemeClr val="tx1"/>
                </a:solidFill>
                <a:latin typeface="Verdana" pitchFamily="34" charset="0"/>
              </a:rPr>
              <a:t>JCM</a:t>
            </a:r>
          </a:p>
          <a:p>
            <a:pPr algn="ctr">
              <a:defRPr/>
            </a:pPr>
            <a:r>
              <a:rPr lang="ja-JP" altLang="en-US" sz="1600" b="1" dirty="0" smtClean="0">
                <a:solidFill>
                  <a:schemeClr val="tx1"/>
                </a:solidFill>
                <a:latin typeface="Verdana" pitchFamily="34" charset="0"/>
              </a:rPr>
              <a:t>プロジェクト</a:t>
            </a:r>
            <a:endParaRPr lang="ja-JP" altLang="en-US" sz="1600" b="1" dirty="0">
              <a:solidFill>
                <a:schemeClr val="tx1"/>
              </a:solidFill>
              <a:latin typeface="Verdana" pitchFamily="34" charset="0"/>
            </a:endParaRPr>
          </a:p>
        </p:txBody>
      </p:sp>
      <p:sp>
        <p:nvSpPr>
          <p:cNvPr id="12" name="雲 11"/>
          <p:cNvSpPr/>
          <p:nvPr/>
        </p:nvSpPr>
        <p:spPr>
          <a:xfrm>
            <a:off x="6156176" y="5639281"/>
            <a:ext cx="2160240" cy="699734"/>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1200" b="1" dirty="0" smtClean="0">
                <a:solidFill>
                  <a:schemeClr val="tx1"/>
                </a:solidFill>
                <a:latin typeface="Verdana" pitchFamily="34" charset="0"/>
              </a:rPr>
              <a:t>温室効果ガスの排出削減・吸収量</a:t>
            </a:r>
          </a:p>
        </p:txBody>
      </p:sp>
      <p:sp>
        <p:nvSpPr>
          <p:cNvPr id="22" name="円/楕円 21"/>
          <p:cNvSpPr/>
          <p:nvPr/>
        </p:nvSpPr>
        <p:spPr>
          <a:xfrm>
            <a:off x="2843808" y="4830445"/>
            <a:ext cx="3384376" cy="83192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dirty="0" smtClean="0">
                <a:solidFill>
                  <a:schemeClr val="tx1"/>
                </a:solidFill>
                <a:latin typeface="Verdana" pitchFamily="34" charset="0"/>
              </a:rPr>
              <a:t>合同委員会で</a:t>
            </a:r>
            <a:endParaRPr lang="en-US" altLang="ja-JP" dirty="0" smtClean="0">
              <a:solidFill>
                <a:schemeClr val="tx1"/>
              </a:solidFill>
              <a:latin typeface="Verdana" pitchFamily="34" charset="0"/>
            </a:endParaRPr>
          </a:p>
          <a:p>
            <a:pPr algn="ctr">
              <a:defRPr/>
            </a:pPr>
            <a:r>
              <a:rPr lang="en-US" altLang="ja-JP" dirty="0" smtClean="0">
                <a:solidFill>
                  <a:schemeClr val="tx1"/>
                </a:solidFill>
                <a:latin typeface="Verdana" pitchFamily="34" charset="0"/>
              </a:rPr>
              <a:t>MRV</a:t>
            </a:r>
            <a:r>
              <a:rPr lang="ja-JP" altLang="en-US" dirty="0" smtClean="0">
                <a:solidFill>
                  <a:schemeClr val="tx1"/>
                </a:solidFill>
                <a:latin typeface="Verdana" pitchFamily="34" charset="0"/>
              </a:rPr>
              <a:t>方法論を策定</a:t>
            </a:r>
            <a:endParaRPr lang="en-US" altLang="ja-JP" dirty="0">
              <a:solidFill>
                <a:schemeClr val="tx1"/>
              </a:solidFill>
              <a:latin typeface="Verdana" pitchFamily="34" charset="0"/>
            </a:endParaRPr>
          </a:p>
        </p:txBody>
      </p:sp>
      <p:sp>
        <p:nvSpPr>
          <p:cNvPr id="19" name="角丸四角形 18"/>
          <p:cNvSpPr/>
          <p:nvPr/>
        </p:nvSpPr>
        <p:spPr>
          <a:xfrm>
            <a:off x="801713" y="5612798"/>
            <a:ext cx="1944265" cy="6414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en-US" sz="1400" b="1" dirty="0" smtClean="0">
                <a:solidFill>
                  <a:schemeClr val="tx1"/>
                </a:solidFill>
                <a:latin typeface="Verdana" pitchFamily="34" charset="0"/>
              </a:rPr>
              <a:t>日本の削減目標</a:t>
            </a:r>
            <a:endParaRPr lang="en-US" altLang="ja-JP" sz="1400" b="1" dirty="0" smtClean="0">
              <a:solidFill>
                <a:schemeClr val="tx1"/>
              </a:solidFill>
              <a:latin typeface="Verdana" pitchFamily="34" charset="0"/>
            </a:endParaRPr>
          </a:p>
          <a:p>
            <a:pPr algn="ctr">
              <a:defRPr/>
            </a:pPr>
            <a:r>
              <a:rPr lang="ja-JP" altLang="en-US" sz="1400" b="1" dirty="0" smtClean="0">
                <a:solidFill>
                  <a:schemeClr val="tx1"/>
                </a:solidFill>
                <a:latin typeface="Verdana" pitchFamily="34" charset="0"/>
              </a:rPr>
              <a:t>達成に活用</a:t>
            </a:r>
          </a:p>
        </p:txBody>
      </p:sp>
      <p:sp>
        <p:nvSpPr>
          <p:cNvPr id="15" name="左右矢印 14"/>
          <p:cNvSpPr/>
          <p:nvPr/>
        </p:nvSpPr>
        <p:spPr>
          <a:xfrm>
            <a:off x="2805356" y="5635712"/>
            <a:ext cx="3384376" cy="720080"/>
          </a:xfrm>
          <a:prstGeom prst="leftRightArrow">
            <a:avLst/>
          </a:prstGeom>
          <a:ln>
            <a:solidFill>
              <a:srgbClr val="385D8A"/>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solidFill>
                  <a:schemeClr val="tx1"/>
                </a:solidFill>
              </a:rPr>
              <a:t>クレジット</a:t>
            </a:r>
          </a:p>
        </p:txBody>
      </p:sp>
    </p:spTree>
    <p:extLst>
      <p:ext uri="{BB962C8B-B14F-4D97-AF65-F5344CB8AC3E}">
        <p14:creationId xmlns:p14="http://schemas.microsoft.com/office/powerpoint/2010/main" val="1682734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6205538" y="798513"/>
            <a:ext cx="2843212" cy="5662612"/>
          </a:xfrm>
          <a:prstGeom prst="rect">
            <a:avLst/>
          </a:prstGeom>
          <a:noFill/>
          <a:ln w="31750">
            <a:solidFill>
              <a:srgbClr val="A2C2E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正方形/長方形 36"/>
          <p:cNvSpPr/>
          <p:nvPr/>
        </p:nvSpPr>
        <p:spPr>
          <a:xfrm>
            <a:off x="106363" y="798513"/>
            <a:ext cx="2843212" cy="5662612"/>
          </a:xfrm>
          <a:prstGeom prst="rect">
            <a:avLst/>
          </a:prstGeom>
          <a:noFill/>
          <a:ln w="31750">
            <a:solidFill>
              <a:srgbClr val="A2C2E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テキスト ボックス 12"/>
          <p:cNvSpPr txBox="1"/>
          <p:nvPr/>
        </p:nvSpPr>
        <p:spPr>
          <a:xfrm>
            <a:off x="-46038" y="890588"/>
            <a:ext cx="2987676" cy="523220"/>
          </a:xfrm>
          <a:prstGeom prst="rect">
            <a:avLst/>
          </a:prstGeom>
          <a:noFill/>
        </p:spPr>
        <p:txBody>
          <a:bodyPr>
            <a:spAutoFit/>
          </a:bodyPr>
          <a:lstStyle/>
          <a:p>
            <a:pPr algn="ctr" fontAlgn="auto">
              <a:spcBef>
                <a:spcPts val="0"/>
              </a:spcBef>
              <a:spcAft>
                <a:spcPts val="0"/>
              </a:spcAft>
              <a:defRPr/>
            </a:pPr>
            <a:r>
              <a:rPr lang="ja-JP" altLang="en-US" sz="2800" u="sng" dirty="0" smtClean="0">
                <a:latin typeface="+mj-lt"/>
                <a:ea typeface="+mn-ea"/>
                <a:cs typeface="Arial" pitchFamily="34" charset="0"/>
              </a:rPr>
              <a:t>日本</a:t>
            </a:r>
            <a:endParaRPr lang="ja-JP" altLang="en-US" sz="2800" u="sng" dirty="0">
              <a:latin typeface="+mj-lt"/>
              <a:ea typeface="+mn-ea"/>
              <a:cs typeface="Arial" pitchFamily="34" charset="0"/>
            </a:endParaRPr>
          </a:p>
        </p:txBody>
      </p:sp>
      <p:sp>
        <p:nvSpPr>
          <p:cNvPr id="8" name="テキスト ボックス 7"/>
          <p:cNvSpPr txBox="1"/>
          <p:nvPr/>
        </p:nvSpPr>
        <p:spPr>
          <a:xfrm>
            <a:off x="6107113" y="866775"/>
            <a:ext cx="2960687" cy="523220"/>
          </a:xfrm>
          <a:prstGeom prst="rect">
            <a:avLst/>
          </a:prstGeom>
          <a:noFill/>
        </p:spPr>
        <p:txBody>
          <a:bodyPr>
            <a:spAutoFit/>
          </a:bodyPr>
          <a:lstStyle/>
          <a:p>
            <a:pPr algn="ctr" fontAlgn="auto">
              <a:spcBef>
                <a:spcPts val="0"/>
              </a:spcBef>
              <a:spcAft>
                <a:spcPts val="0"/>
              </a:spcAft>
              <a:defRPr/>
            </a:pPr>
            <a:r>
              <a:rPr lang="ja-JP" altLang="en-US" sz="2800" u="sng" dirty="0" smtClean="0">
                <a:latin typeface="+mj-lt"/>
                <a:ea typeface="+mn-ea"/>
                <a:cs typeface="Arial" pitchFamily="34" charset="0"/>
              </a:rPr>
              <a:t>ホスト国</a:t>
            </a:r>
            <a:endParaRPr lang="en-US" altLang="ja-JP" sz="2800" u="sng" dirty="0">
              <a:latin typeface="+mj-lt"/>
              <a:ea typeface="+mn-ea"/>
              <a:cs typeface="Arial" pitchFamily="34" charset="0"/>
            </a:endParaRPr>
          </a:p>
        </p:txBody>
      </p:sp>
      <p:sp>
        <p:nvSpPr>
          <p:cNvPr id="26" name="テキスト ボックス 25"/>
          <p:cNvSpPr txBox="1"/>
          <p:nvPr/>
        </p:nvSpPr>
        <p:spPr>
          <a:xfrm>
            <a:off x="2149475" y="1476375"/>
            <a:ext cx="1158875"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fontAlgn="auto">
              <a:lnSpc>
                <a:spcPts val="1600"/>
              </a:lnSpc>
              <a:spcBef>
                <a:spcPts val="0"/>
              </a:spcBef>
              <a:spcAft>
                <a:spcPts val="0"/>
              </a:spcAft>
              <a:buFont typeface="Arial" pitchFamily="34" charset="0"/>
              <a:buChar char="•"/>
              <a:defRPr/>
            </a:pPr>
            <a:r>
              <a:rPr lang="ja-JP" altLang="en-US" sz="1400" dirty="0" smtClean="0">
                <a:latin typeface="+mj-lt"/>
                <a:cs typeface="Arial" pitchFamily="34" charset="0"/>
              </a:rPr>
              <a:t>プロジェクト登録の通知</a:t>
            </a:r>
            <a:endParaRPr lang="en-US" altLang="ja-JP" sz="1400" dirty="0">
              <a:latin typeface="+mj-lt"/>
              <a:cs typeface="Arial" pitchFamily="34" charset="0"/>
            </a:endParaRPr>
          </a:p>
        </p:txBody>
      </p:sp>
      <p:grpSp>
        <p:nvGrpSpPr>
          <p:cNvPr id="8199" name="グループ化 4"/>
          <p:cNvGrpSpPr>
            <a:grpSpLocks/>
          </p:cNvGrpSpPr>
          <p:nvPr/>
        </p:nvGrpSpPr>
        <p:grpSpPr bwMode="auto">
          <a:xfrm>
            <a:off x="277350" y="1955715"/>
            <a:ext cx="1949450" cy="704167"/>
            <a:chOff x="280047" y="4466580"/>
            <a:chExt cx="1949450" cy="704137"/>
          </a:xfrm>
        </p:grpSpPr>
        <p:sp>
          <p:nvSpPr>
            <p:cNvPr id="21" name="テキスト ボックス 20"/>
            <p:cNvSpPr txBox="1"/>
            <p:nvPr/>
          </p:nvSpPr>
          <p:spPr>
            <a:xfrm>
              <a:off x="292747" y="4847566"/>
              <a:ext cx="1936750" cy="323151"/>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latin typeface="+mj-lt"/>
                  <a:cs typeface="Arial" pitchFamily="34" charset="0"/>
                </a:rPr>
                <a:t>クレジットの発行</a:t>
              </a:r>
              <a:endParaRPr lang="en-US" altLang="ja-JP" sz="1600" dirty="0">
                <a:solidFill>
                  <a:schemeClr val="tx1"/>
                </a:solidFill>
                <a:latin typeface="+mj-lt"/>
                <a:cs typeface="Arial" pitchFamily="34" charset="0"/>
              </a:endParaRPr>
            </a:p>
          </p:txBody>
        </p:sp>
        <p:sp>
          <p:nvSpPr>
            <p:cNvPr id="137" name="テキスト ボックス 136"/>
            <p:cNvSpPr txBox="1"/>
            <p:nvPr/>
          </p:nvSpPr>
          <p:spPr>
            <a:xfrm>
              <a:off x="280047" y="4466580"/>
              <a:ext cx="1949450" cy="376222"/>
            </a:xfrm>
            <a:prstGeom prst="rect">
              <a:avLst/>
            </a:prstGeom>
            <a:solidFill>
              <a:schemeClr val="accent1">
                <a:lumMod val="75000"/>
              </a:schemeClr>
            </a:solidFill>
            <a:ln>
              <a:solidFill>
                <a:schemeClr val="accent1">
                  <a:lumMod val="50000"/>
                </a:schemeClr>
              </a:solidFill>
            </a:ln>
          </p:spPr>
          <p:txBody>
            <a:bodyPr>
              <a:spAutoFit/>
            </a:bodyPr>
            <a:lstStyle/>
            <a:p>
              <a:pPr algn="ctr" fontAlgn="auto">
                <a:spcBef>
                  <a:spcPts val="0"/>
                </a:spcBef>
                <a:spcAft>
                  <a:spcPts val="0"/>
                </a:spcAft>
                <a:defRPr/>
              </a:pPr>
              <a:r>
                <a:rPr lang="ja-JP" altLang="en-US" b="1" dirty="0" smtClean="0">
                  <a:solidFill>
                    <a:schemeClr val="bg1"/>
                  </a:solidFill>
                  <a:latin typeface="+mj-lt"/>
                  <a:ea typeface="+mn-ea"/>
                  <a:cs typeface="Arial" pitchFamily="34" charset="0"/>
                </a:rPr>
                <a:t>政府</a:t>
              </a:r>
              <a:endParaRPr lang="ja-JP" altLang="en-US" b="1" dirty="0">
                <a:solidFill>
                  <a:schemeClr val="bg1"/>
                </a:solidFill>
                <a:latin typeface="+mj-lt"/>
                <a:ea typeface="+mn-ea"/>
                <a:cs typeface="Arial" pitchFamily="34" charset="0"/>
              </a:endParaRPr>
            </a:p>
          </p:txBody>
        </p:sp>
      </p:grpSp>
      <p:sp>
        <p:nvSpPr>
          <p:cNvPr id="68" name="テキスト ボックス 67"/>
          <p:cNvSpPr txBox="1"/>
          <p:nvPr/>
        </p:nvSpPr>
        <p:spPr>
          <a:xfrm>
            <a:off x="2192338" y="2544763"/>
            <a:ext cx="1144587"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lvl="0" fontAlgn="auto">
              <a:lnSpc>
                <a:spcPts val="1600"/>
              </a:lnSpc>
              <a:spcBef>
                <a:spcPts val="0"/>
              </a:spcBef>
              <a:spcAft>
                <a:spcPts val="0"/>
              </a:spcAft>
              <a:buFont typeface="Arial" pitchFamily="34" charset="0"/>
              <a:buChar char="•"/>
              <a:defRPr/>
            </a:pPr>
            <a:r>
              <a:rPr lang="ja-JP" altLang="en-US" sz="1400" dirty="0" smtClean="0">
                <a:solidFill>
                  <a:prstClr val="black"/>
                </a:solidFill>
                <a:cs typeface="Arial" pitchFamily="34" charset="0"/>
              </a:rPr>
              <a:t>クレジット発行の報告</a:t>
            </a:r>
            <a:endParaRPr lang="en-US" altLang="ja-JP" sz="1400" dirty="0" smtClean="0">
              <a:solidFill>
                <a:prstClr val="black"/>
              </a:solidFill>
              <a:cs typeface="Arial" pitchFamily="34" charset="0"/>
            </a:endParaRPr>
          </a:p>
        </p:txBody>
      </p:sp>
      <p:cxnSp>
        <p:nvCxnSpPr>
          <p:cNvPr id="27" name="直線矢印コネクタ 26"/>
          <p:cNvCxnSpPr/>
          <p:nvPr/>
        </p:nvCxnSpPr>
        <p:spPr>
          <a:xfrm>
            <a:off x="2293938" y="2514600"/>
            <a:ext cx="862012"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flipH="1">
            <a:off x="2290763" y="2166938"/>
            <a:ext cx="833437"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5673725" y="1476375"/>
            <a:ext cx="1158875"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lvl="0">
              <a:lnSpc>
                <a:spcPts val="1600"/>
              </a:lnSpc>
              <a:buFont typeface="Arial" pitchFamily="34" charset="0"/>
              <a:buChar char="•"/>
              <a:defRPr/>
            </a:pPr>
            <a:r>
              <a:rPr lang="ja-JP" altLang="en-US" sz="1400" dirty="0" smtClean="0">
                <a:solidFill>
                  <a:prstClr val="black"/>
                </a:solidFill>
                <a:cs typeface="Arial" pitchFamily="34" charset="0"/>
              </a:rPr>
              <a:t>プロジェクト登録の通知</a:t>
            </a:r>
            <a:endParaRPr lang="en-US" altLang="ja-JP" sz="1400" dirty="0" smtClean="0">
              <a:solidFill>
                <a:prstClr val="black"/>
              </a:solidFill>
              <a:cs typeface="Arial" pitchFamily="34" charset="0"/>
            </a:endParaRPr>
          </a:p>
        </p:txBody>
      </p:sp>
      <p:sp>
        <p:nvSpPr>
          <p:cNvPr id="80" name="テキスト ボックス 79"/>
          <p:cNvSpPr txBox="1"/>
          <p:nvPr/>
        </p:nvSpPr>
        <p:spPr>
          <a:xfrm>
            <a:off x="5796889" y="2544763"/>
            <a:ext cx="1144588"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lvl="0">
              <a:lnSpc>
                <a:spcPts val="1600"/>
              </a:lnSpc>
              <a:buFont typeface="Arial" pitchFamily="34" charset="0"/>
              <a:buChar char="•"/>
              <a:defRPr/>
            </a:pPr>
            <a:r>
              <a:rPr lang="ja-JP" altLang="en-US" sz="1400" dirty="0" smtClean="0">
                <a:solidFill>
                  <a:prstClr val="black"/>
                </a:solidFill>
                <a:cs typeface="Arial" pitchFamily="34" charset="0"/>
              </a:rPr>
              <a:t>クレジット発行の報告</a:t>
            </a:r>
            <a:endParaRPr lang="en-US" altLang="ja-JP" sz="1400" dirty="0">
              <a:solidFill>
                <a:prstClr val="black"/>
              </a:solidFill>
              <a:cs typeface="Arial" pitchFamily="34" charset="0"/>
            </a:endParaRPr>
          </a:p>
        </p:txBody>
      </p:sp>
      <p:cxnSp>
        <p:nvCxnSpPr>
          <p:cNvPr id="47" name="直線矢印コネクタ 46"/>
          <p:cNvCxnSpPr/>
          <p:nvPr/>
        </p:nvCxnSpPr>
        <p:spPr>
          <a:xfrm flipH="1">
            <a:off x="5799138" y="2524125"/>
            <a:ext cx="833437"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5799138" y="2184400"/>
            <a:ext cx="862012"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8207" name="グループ化 5"/>
          <p:cNvGrpSpPr>
            <a:grpSpLocks/>
          </p:cNvGrpSpPr>
          <p:nvPr/>
        </p:nvGrpSpPr>
        <p:grpSpPr bwMode="auto">
          <a:xfrm>
            <a:off x="6732240" y="1926799"/>
            <a:ext cx="1949450" cy="704165"/>
            <a:chOff x="6956425" y="4508192"/>
            <a:chExt cx="1949450" cy="704136"/>
          </a:xfrm>
        </p:grpSpPr>
        <p:sp>
          <p:nvSpPr>
            <p:cNvPr id="52" name="テキスト ボックス 51"/>
            <p:cNvSpPr txBox="1"/>
            <p:nvPr/>
          </p:nvSpPr>
          <p:spPr>
            <a:xfrm>
              <a:off x="6969125" y="4889176"/>
              <a:ext cx="1935162" cy="323152"/>
            </a:xfrm>
            <a:prstGeom prst="rect">
              <a:avLst/>
            </a:prstGeom>
            <a:solidFill>
              <a:schemeClr val="accent1">
                <a:lumMod val="20000"/>
                <a:lumOff val="80000"/>
              </a:schemeClr>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cs typeface="Arial" pitchFamily="34" charset="0"/>
                </a:rPr>
                <a:t>クレジットの発行</a:t>
              </a:r>
              <a:endParaRPr lang="en-US" altLang="ja-JP" sz="1600" dirty="0">
                <a:solidFill>
                  <a:schemeClr val="tx1"/>
                </a:solidFill>
                <a:cs typeface="Arial" pitchFamily="34" charset="0"/>
              </a:endParaRPr>
            </a:p>
          </p:txBody>
        </p:sp>
        <p:sp>
          <p:nvSpPr>
            <p:cNvPr id="54" name="テキスト ボックス 53"/>
            <p:cNvSpPr txBox="1"/>
            <p:nvPr/>
          </p:nvSpPr>
          <p:spPr>
            <a:xfrm>
              <a:off x="6956425" y="4508192"/>
              <a:ext cx="1949450" cy="376221"/>
            </a:xfrm>
            <a:prstGeom prst="rect">
              <a:avLst/>
            </a:prstGeom>
            <a:solidFill>
              <a:schemeClr val="accent1">
                <a:lumMod val="75000"/>
              </a:schemeClr>
            </a:solidFill>
            <a:ln>
              <a:solidFill>
                <a:schemeClr val="accent1">
                  <a:lumMod val="50000"/>
                </a:schemeClr>
              </a:solidFill>
            </a:ln>
          </p:spPr>
          <p:txBody>
            <a:bodyPr>
              <a:spAutoFit/>
            </a:bodyPr>
            <a:lstStyle/>
            <a:p>
              <a:pPr algn="ctr" fontAlgn="auto">
                <a:spcBef>
                  <a:spcPts val="0"/>
                </a:spcBef>
                <a:spcAft>
                  <a:spcPts val="0"/>
                </a:spcAft>
                <a:defRPr/>
              </a:pPr>
              <a:r>
                <a:rPr lang="ja-JP" altLang="en-US" b="1" dirty="0" smtClean="0">
                  <a:solidFill>
                    <a:schemeClr val="bg1"/>
                  </a:solidFill>
                  <a:cs typeface="Arial" pitchFamily="34" charset="0"/>
                </a:rPr>
                <a:t>政府</a:t>
              </a:r>
              <a:endParaRPr lang="ja-JP" altLang="en-US" b="1" dirty="0">
                <a:solidFill>
                  <a:schemeClr val="bg1"/>
                </a:solidFill>
                <a:latin typeface="+mj-lt"/>
                <a:ea typeface="+mn-ea"/>
                <a:cs typeface="Arial" pitchFamily="34" charset="0"/>
              </a:endParaRPr>
            </a:p>
          </p:txBody>
        </p:sp>
      </p:grpSp>
      <p:sp>
        <p:nvSpPr>
          <p:cNvPr id="55" name="AutoShape 3"/>
          <p:cNvSpPr>
            <a:spLocks noChangeArrowheads="1"/>
          </p:cNvSpPr>
          <p:nvPr/>
        </p:nvSpPr>
        <p:spPr bwMode="auto">
          <a:xfrm>
            <a:off x="131763" y="74613"/>
            <a:ext cx="8707437" cy="433387"/>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二国間オフセット・クレジット制度のスキーム図</a:t>
            </a:r>
            <a:endParaRPr lang="en-US" altLang="ja-JP" sz="2800" dirty="0">
              <a:latin typeface="+mn-lt"/>
            </a:endParaRPr>
          </a:p>
        </p:txBody>
      </p:sp>
      <p:sp>
        <p:nvSpPr>
          <p:cNvPr id="9" name="テキスト ボックス 8"/>
          <p:cNvSpPr txBox="1"/>
          <p:nvPr/>
        </p:nvSpPr>
        <p:spPr bwMode="auto">
          <a:xfrm>
            <a:off x="3284209" y="1892300"/>
            <a:ext cx="2432050" cy="1015663"/>
          </a:xfrm>
          <a:prstGeom prst="rect">
            <a:avLst/>
          </a:prstGeom>
          <a:solidFill>
            <a:schemeClr val="accent3">
              <a:lumMod val="20000"/>
              <a:lumOff val="80000"/>
            </a:schemeClr>
          </a:solidFill>
          <a:ln>
            <a:solidFill>
              <a:schemeClr val="accent3">
                <a:lumMod val="5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latin typeface="+mj-lt"/>
                <a:cs typeface="Arial" pitchFamily="34" charset="0"/>
              </a:rPr>
              <a:t>ルール、ガイドライン、方法論の策定及び改定</a:t>
            </a:r>
            <a:endParaRPr lang="en-US" altLang="ja-JP" sz="1600" dirty="0" smtClean="0">
              <a:solidFill>
                <a:schemeClr val="tx1"/>
              </a:solidFill>
              <a:latin typeface="+mj-lt"/>
              <a:cs typeface="Arial" pitchFamily="34" charset="0"/>
            </a:endParaRPr>
          </a:p>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cs typeface="Arial" pitchFamily="34" charset="0"/>
              </a:rPr>
              <a:t>プロジェクトの登録</a:t>
            </a:r>
            <a:endParaRPr lang="en-US" altLang="ja-JP" sz="1600" dirty="0" smtClean="0">
              <a:solidFill>
                <a:schemeClr val="tx1"/>
              </a:solidFill>
              <a:cs typeface="Arial" pitchFamily="34" charset="0"/>
            </a:endParaRPr>
          </a:p>
          <a:p>
            <a:pPr marL="98425" indent="-98425" fontAlgn="auto">
              <a:lnSpc>
                <a:spcPts val="1800"/>
              </a:lnSpc>
              <a:spcBef>
                <a:spcPts val="0"/>
              </a:spcBef>
              <a:spcAft>
                <a:spcPts val="0"/>
              </a:spcAft>
              <a:buFont typeface="Arial" pitchFamily="34" charset="0"/>
              <a:buChar char="•"/>
              <a:defRPr/>
            </a:pPr>
            <a:r>
              <a:rPr lang="en-US" altLang="ja-JP" sz="1600" dirty="0" smtClean="0">
                <a:solidFill>
                  <a:schemeClr val="tx1"/>
                </a:solidFill>
                <a:cs typeface="Arial" pitchFamily="34" charset="0"/>
              </a:rPr>
              <a:t>JCM</a:t>
            </a:r>
            <a:r>
              <a:rPr lang="ja-JP" altLang="en-US" sz="1600" dirty="0" smtClean="0">
                <a:solidFill>
                  <a:schemeClr val="tx1"/>
                </a:solidFill>
                <a:cs typeface="Arial" pitchFamily="34" charset="0"/>
              </a:rPr>
              <a:t>の実施に関する協議</a:t>
            </a:r>
            <a:endParaRPr lang="en-US" altLang="ja-JP" sz="1600" dirty="0" smtClean="0">
              <a:solidFill>
                <a:schemeClr val="tx1"/>
              </a:solidFill>
              <a:cs typeface="Arial" pitchFamily="34" charset="0"/>
            </a:endParaRPr>
          </a:p>
        </p:txBody>
      </p:sp>
      <p:sp>
        <p:nvSpPr>
          <p:cNvPr id="10" name="テキスト ボックス 9"/>
          <p:cNvSpPr txBox="1"/>
          <p:nvPr/>
        </p:nvSpPr>
        <p:spPr bwMode="auto">
          <a:xfrm>
            <a:off x="3268334" y="1268760"/>
            <a:ext cx="2447925" cy="610840"/>
          </a:xfrm>
          <a:prstGeom prst="rect">
            <a:avLst/>
          </a:prstGeom>
          <a:solidFill>
            <a:schemeClr val="accent3">
              <a:lumMod val="75000"/>
            </a:schemeClr>
          </a:solidFill>
          <a:ln>
            <a:solidFill>
              <a:schemeClr val="accent3">
                <a:lumMod val="50000"/>
              </a:schemeClr>
            </a:solidFill>
          </a:ln>
        </p:spPr>
        <p:txBody>
          <a:bodyPr>
            <a:noAutofit/>
          </a:bodyPr>
          <a:lstStyle/>
          <a:p>
            <a:pPr algn="ctr" fontAlgn="auto">
              <a:spcBef>
                <a:spcPts val="0"/>
              </a:spcBef>
              <a:spcAft>
                <a:spcPts val="0"/>
              </a:spcAft>
              <a:defRPr/>
            </a:pPr>
            <a:r>
              <a:rPr lang="ja-JP" altLang="en-US" b="1" dirty="0" smtClean="0">
                <a:solidFill>
                  <a:schemeClr val="bg1"/>
                </a:solidFill>
                <a:latin typeface="+mj-lt"/>
                <a:ea typeface="+mn-ea"/>
                <a:cs typeface="Arial" pitchFamily="34" charset="0"/>
              </a:rPr>
              <a:t>合同委員会</a:t>
            </a:r>
            <a:endParaRPr lang="en-US" altLang="ja-JP" b="1" dirty="0" smtClean="0">
              <a:solidFill>
                <a:schemeClr val="bg1"/>
              </a:solidFill>
              <a:latin typeface="+mj-lt"/>
              <a:ea typeface="+mn-ea"/>
              <a:cs typeface="Arial" pitchFamily="34" charset="0"/>
            </a:endParaRPr>
          </a:p>
          <a:p>
            <a:pPr algn="ctr" fontAlgn="auto">
              <a:spcBef>
                <a:spcPts val="0"/>
              </a:spcBef>
              <a:spcAft>
                <a:spcPts val="0"/>
              </a:spcAft>
              <a:defRPr/>
            </a:pPr>
            <a:r>
              <a:rPr lang="en-US" altLang="ja-JP" b="1" dirty="0" smtClean="0">
                <a:latin typeface="+mj-lt"/>
                <a:ea typeface="+mn-ea"/>
                <a:cs typeface="Arial" pitchFamily="34" charset="0"/>
              </a:rPr>
              <a:t>(</a:t>
            </a:r>
            <a:r>
              <a:rPr lang="ja-JP" altLang="en-US" b="1" dirty="0" smtClean="0">
                <a:latin typeface="+mj-lt"/>
                <a:ea typeface="+mn-ea"/>
                <a:cs typeface="Arial" pitchFamily="34" charset="0"/>
              </a:rPr>
              <a:t>事務局</a:t>
            </a:r>
            <a:r>
              <a:rPr lang="en-US" altLang="ja-JP" b="1" dirty="0" smtClean="0">
                <a:latin typeface="+mj-lt"/>
                <a:ea typeface="+mn-ea"/>
                <a:cs typeface="Arial" pitchFamily="34" charset="0"/>
              </a:rPr>
              <a:t>)</a:t>
            </a:r>
            <a:endParaRPr lang="ja-JP" altLang="en-US" b="1" dirty="0">
              <a:latin typeface="+mj-lt"/>
              <a:ea typeface="+mn-ea"/>
              <a:cs typeface="Arial" pitchFamily="34" charset="0"/>
            </a:endParaRPr>
          </a:p>
        </p:txBody>
      </p:sp>
      <p:sp>
        <p:nvSpPr>
          <p:cNvPr id="72" name="円/楕円 71"/>
          <p:cNvSpPr/>
          <p:nvPr/>
        </p:nvSpPr>
        <p:spPr bwMode="auto">
          <a:xfrm>
            <a:off x="2925696" y="3429001"/>
            <a:ext cx="3314700" cy="521648"/>
          </a:xfrm>
          <a:prstGeom prst="ellipse">
            <a:avLst/>
          </a:prstGeom>
          <a:solidFill>
            <a:schemeClr val="accent1">
              <a:lumMod val="40000"/>
              <a:lumOff val="60000"/>
            </a:schemeClr>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smtClean="0">
                <a:solidFill>
                  <a:schemeClr val="tx1"/>
                </a:solidFill>
              </a:rPr>
              <a:t>政策対話の実施</a:t>
            </a:r>
            <a:endParaRPr lang="ja-JP" altLang="en-US" sz="1400" dirty="0">
              <a:solidFill>
                <a:schemeClr val="tx1"/>
              </a:solidFill>
            </a:endParaRPr>
          </a:p>
        </p:txBody>
      </p:sp>
      <p:sp>
        <p:nvSpPr>
          <p:cNvPr id="57" name="テキスト ボックス 56"/>
          <p:cNvSpPr txBox="1"/>
          <p:nvPr/>
        </p:nvSpPr>
        <p:spPr>
          <a:xfrm>
            <a:off x="1907704" y="3895086"/>
            <a:ext cx="1941513" cy="50165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indent="-88900" fontAlgn="auto">
              <a:lnSpc>
                <a:spcPts val="1600"/>
              </a:lnSpc>
              <a:spcBef>
                <a:spcPts val="0"/>
              </a:spcBef>
              <a:spcAft>
                <a:spcPts val="0"/>
              </a:spcAft>
              <a:buFont typeface="Arial" pitchFamily="34" charset="0"/>
              <a:buChar char="•"/>
              <a:defRPr/>
            </a:pPr>
            <a:r>
              <a:rPr lang="ja-JP" altLang="en-US" sz="1600" dirty="0" smtClean="0">
                <a:solidFill>
                  <a:schemeClr val="tx1"/>
                </a:solidFill>
                <a:latin typeface="+mj-lt"/>
                <a:cs typeface="Arial" pitchFamily="34" charset="0"/>
              </a:rPr>
              <a:t>プロジェクト登録の申請</a:t>
            </a:r>
          </a:p>
        </p:txBody>
      </p:sp>
      <p:grpSp>
        <p:nvGrpSpPr>
          <p:cNvPr id="8216" name="グループ化 59"/>
          <p:cNvGrpSpPr>
            <a:grpSpLocks/>
          </p:cNvGrpSpPr>
          <p:nvPr/>
        </p:nvGrpSpPr>
        <p:grpSpPr bwMode="auto">
          <a:xfrm>
            <a:off x="3598863" y="4886325"/>
            <a:ext cx="2022475" cy="1497013"/>
            <a:chOff x="3575050" y="1457325"/>
            <a:chExt cx="2022475" cy="1497013"/>
          </a:xfrm>
        </p:grpSpPr>
        <p:sp>
          <p:nvSpPr>
            <p:cNvPr id="61" name="テキスト ボックス 60"/>
            <p:cNvSpPr txBox="1"/>
            <p:nvPr/>
          </p:nvSpPr>
          <p:spPr>
            <a:xfrm>
              <a:off x="3590925" y="1836738"/>
              <a:ext cx="2001837" cy="1117600"/>
            </a:xfrm>
            <a:prstGeom prst="rect">
              <a:avLst/>
            </a:prstGeom>
            <a:solidFill>
              <a:srgbClr val="FFF2C9"/>
            </a:solidFill>
            <a:ln>
              <a:solidFill>
                <a:srgbClr val="B88C00"/>
              </a:solidFill>
            </a:ln>
          </p:spPr>
          <p:style>
            <a:lnRef idx="2">
              <a:schemeClr val="accent1"/>
            </a:lnRef>
            <a:fillRef idx="1">
              <a:schemeClr val="lt1"/>
            </a:fillRef>
            <a:effectRef idx="0">
              <a:schemeClr val="accent1"/>
            </a:effectRef>
            <a:fontRef idx="minor">
              <a:schemeClr val="dk1"/>
            </a:fontRef>
          </p:style>
          <p:txBody>
            <a:bodyPr>
              <a:spAutoFit/>
            </a:bodyPr>
            <a:lstStyle/>
            <a:p>
              <a:pPr marL="98425" indent="-98425" fontAlgn="auto">
                <a:lnSpc>
                  <a:spcPts val="1600"/>
                </a:lnSpc>
                <a:spcBef>
                  <a:spcPts val="0"/>
                </a:spcBef>
                <a:spcAft>
                  <a:spcPts val="0"/>
                </a:spcAft>
                <a:buFont typeface="Arial" pitchFamily="34" charset="0"/>
                <a:buChar char="•"/>
                <a:defRPr/>
              </a:pPr>
              <a:r>
                <a:rPr lang="ja-JP" altLang="en-US" sz="1600" dirty="0" smtClean="0">
                  <a:cs typeface="Arial" pitchFamily="34" charset="0"/>
                </a:rPr>
                <a:t>プロジェクトの妥当性確認（有効化）</a:t>
              </a:r>
              <a:endParaRPr lang="en-US" altLang="ja-JP" sz="1600" dirty="0" smtClean="0">
                <a:cs typeface="Arial" pitchFamily="34" charset="0"/>
              </a:endParaRPr>
            </a:p>
            <a:p>
              <a:pPr marL="98425" indent="-98425" fontAlgn="auto">
                <a:lnSpc>
                  <a:spcPts val="1600"/>
                </a:lnSpc>
                <a:spcBef>
                  <a:spcPts val="0"/>
                </a:spcBef>
                <a:spcAft>
                  <a:spcPts val="0"/>
                </a:spcAft>
                <a:buFont typeface="Arial" pitchFamily="34" charset="0"/>
                <a:buChar char="•"/>
                <a:defRPr/>
              </a:pPr>
              <a:r>
                <a:rPr lang="ja-JP" altLang="en-US" sz="1600" dirty="0" smtClean="0">
                  <a:cs typeface="Arial" pitchFamily="34" charset="0"/>
                </a:rPr>
                <a:t>温室効果ガス排出削減量及び吸収量の検証</a:t>
              </a:r>
              <a:endParaRPr lang="en-US" altLang="ja-JP" sz="1600" dirty="0">
                <a:cs typeface="Arial" pitchFamily="34" charset="0"/>
              </a:endParaRPr>
            </a:p>
          </p:txBody>
        </p:sp>
        <p:sp>
          <p:nvSpPr>
            <p:cNvPr id="62" name="テキスト ボックス 61"/>
            <p:cNvSpPr txBox="1"/>
            <p:nvPr/>
          </p:nvSpPr>
          <p:spPr>
            <a:xfrm>
              <a:off x="3575050" y="1457325"/>
              <a:ext cx="2022475" cy="368300"/>
            </a:xfrm>
            <a:prstGeom prst="rect">
              <a:avLst/>
            </a:prstGeom>
            <a:solidFill>
              <a:srgbClr val="B48900"/>
            </a:solidFill>
            <a:ln>
              <a:solidFill>
                <a:srgbClr val="B48900"/>
              </a:solidFill>
            </a:ln>
          </p:spPr>
          <p:txBody>
            <a:bodyPr>
              <a:spAutoFit/>
            </a:bodyPr>
            <a:lstStyle/>
            <a:p>
              <a:pPr algn="ctr" fontAlgn="auto">
                <a:spcBef>
                  <a:spcPts val="0"/>
                </a:spcBef>
                <a:spcAft>
                  <a:spcPts val="0"/>
                </a:spcAft>
                <a:defRPr/>
              </a:pPr>
              <a:r>
                <a:rPr lang="ja-JP" altLang="en-US" b="1" dirty="0" smtClean="0">
                  <a:solidFill>
                    <a:schemeClr val="bg1"/>
                  </a:solidFill>
                  <a:cs typeface="Arial" pitchFamily="34" charset="0"/>
                </a:rPr>
                <a:t>第三者機関</a:t>
              </a:r>
              <a:endParaRPr lang="ja-JP" altLang="en-US" b="1" dirty="0">
                <a:solidFill>
                  <a:schemeClr val="bg1"/>
                </a:solidFill>
                <a:cs typeface="Arial" pitchFamily="34" charset="0"/>
              </a:endParaRPr>
            </a:p>
          </p:txBody>
        </p:sp>
      </p:grpSp>
      <p:cxnSp>
        <p:nvCxnSpPr>
          <p:cNvPr id="73" name="直線矢印コネクタ 72"/>
          <p:cNvCxnSpPr>
            <a:stCxn id="91" idx="0"/>
          </p:cNvCxnSpPr>
          <p:nvPr/>
        </p:nvCxnSpPr>
        <p:spPr>
          <a:xfrm flipV="1">
            <a:off x="1390651" y="3252650"/>
            <a:ext cx="1765299" cy="1589225"/>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flipV="1">
            <a:off x="5799138" y="3297238"/>
            <a:ext cx="1944687" cy="1616075"/>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V="1">
            <a:off x="504825" y="3140968"/>
            <a:ext cx="2651125" cy="1707258"/>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rot="10800000">
            <a:off x="5796137" y="3140969"/>
            <a:ext cx="2774777" cy="1772345"/>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2481263" y="5148263"/>
            <a:ext cx="1117600"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2481263" y="5484813"/>
            <a:ext cx="1133475"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5861050" y="3879850"/>
            <a:ext cx="1943100" cy="5032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lvl="0" indent="-88900">
              <a:lnSpc>
                <a:spcPts val="1600"/>
              </a:lnSpc>
              <a:buFont typeface="Arial" pitchFamily="34" charset="0"/>
              <a:buChar char="•"/>
              <a:defRPr/>
            </a:pPr>
            <a:r>
              <a:rPr lang="ja-JP" altLang="en-US" sz="1600" dirty="0" smtClean="0">
                <a:solidFill>
                  <a:prstClr val="black"/>
                </a:solidFill>
                <a:cs typeface="Arial" pitchFamily="34" charset="0"/>
              </a:rPr>
              <a:t>プロジェクト登録の申請</a:t>
            </a:r>
            <a:endParaRPr lang="en-US" altLang="ja-JP" sz="1600" dirty="0">
              <a:solidFill>
                <a:prstClr val="black"/>
              </a:solidFill>
              <a:cs typeface="Arial" pitchFamily="34" charset="0"/>
            </a:endParaRPr>
          </a:p>
        </p:txBody>
      </p:sp>
      <p:cxnSp>
        <p:nvCxnSpPr>
          <p:cNvPr id="87" name="直線矢印コネクタ 86"/>
          <p:cNvCxnSpPr/>
          <p:nvPr/>
        </p:nvCxnSpPr>
        <p:spPr>
          <a:xfrm flipH="1">
            <a:off x="5675313" y="5148263"/>
            <a:ext cx="920750"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a:off x="5621338" y="5502275"/>
            <a:ext cx="963612" cy="0"/>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9" name="テキスト ボックス 98"/>
          <p:cNvSpPr txBox="1"/>
          <p:nvPr/>
        </p:nvSpPr>
        <p:spPr>
          <a:xfrm>
            <a:off x="323528" y="4056645"/>
            <a:ext cx="1584176"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88900" indent="-88900" fontAlgn="auto">
              <a:lnSpc>
                <a:spcPts val="1600"/>
              </a:lnSpc>
              <a:spcBef>
                <a:spcPts val="0"/>
              </a:spcBef>
              <a:spcAft>
                <a:spcPts val="0"/>
              </a:spcAft>
              <a:buFont typeface="Arial" pitchFamily="34" charset="0"/>
              <a:buChar char="•"/>
              <a:defRPr/>
            </a:pPr>
            <a:r>
              <a:rPr lang="ja-JP" altLang="en-US" sz="1600" dirty="0" smtClean="0">
                <a:solidFill>
                  <a:schemeClr val="tx1"/>
                </a:solidFill>
                <a:cs typeface="Arial" pitchFamily="34" charset="0"/>
              </a:rPr>
              <a:t>クレジット発行の申請</a:t>
            </a:r>
            <a:endParaRPr lang="en-US" altLang="ja-JP" sz="1600" dirty="0">
              <a:solidFill>
                <a:schemeClr val="tx1"/>
              </a:solidFill>
              <a:cs typeface="Arial" pitchFamily="34" charset="0"/>
            </a:endParaRPr>
          </a:p>
        </p:txBody>
      </p:sp>
      <p:sp>
        <p:nvSpPr>
          <p:cNvPr id="56"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4</a:t>
            </a:fld>
            <a:endParaRPr lang="ja-JP" altLang="en-US" sz="2800" dirty="0">
              <a:solidFill>
                <a:schemeClr val="tx1"/>
              </a:solidFill>
            </a:endParaRPr>
          </a:p>
        </p:txBody>
      </p:sp>
      <p:sp>
        <p:nvSpPr>
          <p:cNvPr id="50" name="テキスト ボックス 49"/>
          <p:cNvSpPr txBox="1"/>
          <p:nvPr/>
        </p:nvSpPr>
        <p:spPr>
          <a:xfrm>
            <a:off x="7236296" y="4293096"/>
            <a:ext cx="1584176" cy="50270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88900" indent="-88900" fontAlgn="auto">
              <a:lnSpc>
                <a:spcPts val="1600"/>
              </a:lnSpc>
              <a:spcBef>
                <a:spcPts val="0"/>
              </a:spcBef>
              <a:spcAft>
                <a:spcPts val="0"/>
              </a:spcAft>
              <a:buFont typeface="Arial" pitchFamily="34" charset="0"/>
              <a:buChar char="•"/>
              <a:defRPr/>
            </a:pPr>
            <a:r>
              <a:rPr lang="ja-JP" altLang="en-US" sz="1600" dirty="0" smtClean="0">
                <a:solidFill>
                  <a:schemeClr val="tx1"/>
                </a:solidFill>
                <a:cs typeface="Arial" pitchFamily="34" charset="0"/>
              </a:rPr>
              <a:t>クレジット発行の申請</a:t>
            </a:r>
            <a:endParaRPr lang="en-US" altLang="ja-JP" sz="1600" dirty="0">
              <a:solidFill>
                <a:schemeClr val="tx1"/>
              </a:solidFill>
              <a:cs typeface="Arial" pitchFamily="34" charset="0"/>
            </a:endParaRPr>
          </a:p>
        </p:txBody>
      </p:sp>
      <p:sp>
        <p:nvSpPr>
          <p:cNvPr id="51" name="テキスト ボックス 50"/>
          <p:cNvSpPr txBox="1"/>
          <p:nvPr/>
        </p:nvSpPr>
        <p:spPr>
          <a:xfrm>
            <a:off x="2339752" y="4454242"/>
            <a:ext cx="1343025" cy="63094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lvl="0" indent="-88900">
              <a:lnSpc>
                <a:spcPts val="1400"/>
              </a:lnSpc>
              <a:buFont typeface="Arial" pitchFamily="34" charset="0"/>
              <a:buChar char="•"/>
              <a:defRPr/>
            </a:pPr>
            <a:r>
              <a:rPr lang="ja-JP" altLang="en-US" sz="1200" dirty="0" smtClean="0">
                <a:solidFill>
                  <a:prstClr val="black"/>
                </a:solidFill>
                <a:cs typeface="Arial" pitchFamily="34" charset="0"/>
              </a:rPr>
              <a:t>プロジェクト計画書</a:t>
            </a:r>
            <a:r>
              <a:rPr lang="en-US" altLang="ja-JP" sz="1200" dirty="0" smtClean="0">
                <a:solidFill>
                  <a:prstClr val="black"/>
                </a:solidFill>
                <a:cs typeface="Arial" pitchFamily="34" charset="0"/>
              </a:rPr>
              <a:t>/</a:t>
            </a:r>
            <a:r>
              <a:rPr lang="ja-JP" altLang="en-US" sz="1200" dirty="0" smtClean="0">
                <a:solidFill>
                  <a:prstClr val="black"/>
                </a:solidFill>
                <a:cs typeface="Arial" pitchFamily="34" charset="0"/>
              </a:rPr>
              <a:t>モニタリングレポートの提出</a:t>
            </a:r>
            <a:endParaRPr lang="en-US" altLang="ja-JP" sz="1200" dirty="0" smtClean="0">
              <a:solidFill>
                <a:prstClr val="black"/>
              </a:solidFill>
              <a:cs typeface="Arial" pitchFamily="34" charset="0"/>
            </a:endParaRPr>
          </a:p>
        </p:txBody>
      </p:sp>
      <p:sp>
        <p:nvSpPr>
          <p:cNvPr id="53" name="テキスト ボックス 52"/>
          <p:cNvSpPr txBox="1"/>
          <p:nvPr/>
        </p:nvSpPr>
        <p:spPr>
          <a:xfrm>
            <a:off x="5436096" y="4365104"/>
            <a:ext cx="1343025" cy="63094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lvl="0" indent="-88900">
              <a:lnSpc>
                <a:spcPts val="1400"/>
              </a:lnSpc>
              <a:buFont typeface="Arial" pitchFamily="34" charset="0"/>
              <a:buChar char="•"/>
              <a:defRPr/>
            </a:pPr>
            <a:r>
              <a:rPr lang="ja-JP" altLang="en-US" sz="1200" dirty="0" smtClean="0">
                <a:solidFill>
                  <a:prstClr val="black"/>
                </a:solidFill>
                <a:cs typeface="Arial" pitchFamily="34" charset="0"/>
              </a:rPr>
              <a:t>プロジェクト計画書</a:t>
            </a:r>
            <a:r>
              <a:rPr lang="en-US" altLang="ja-JP" sz="1200" dirty="0" smtClean="0">
                <a:solidFill>
                  <a:prstClr val="black"/>
                </a:solidFill>
                <a:cs typeface="Arial" pitchFamily="34" charset="0"/>
              </a:rPr>
              <a:t>/</a:t>
            </a:r>
            <a:r>
              <a:rPr lang="ja-JP" altLang="en-US" sz="1200" dirty="0" smtClean="0">
                <a:solidFill>
                  <a:prstClr val="black"/>
                </a:solidFill>
                <a:cs typeface="Arial" pitchFamily="34" charset="0"/>
              </a:rPr>
              <a:t>モニタリングレポートの提出</a:t>
            </a:r>
            <a:endParaRPr lang="en-US" altLang="ja-JP" sz="1200" dirty="0" smtClean="0">
              <a:solidFill>
                <a:prstClr val="black"/>
              </a:solidFill>
              <a:cs typeface="Arial" pitchFamily="34" charset="0"/>
            </a:endParaRPr>
          </a:p>
        </p:txBody>
      </p:sp>
      <p:sp>
        <p:nvSpPr>
          <p:cNvPr id="58" name="テキスト ボックス 57"/>
          <p:cNvSpPr txBox="1"/>
          <p:nvPr/>
        </p:nvSpPr>
        <p:spPr bwMode="auto">
          <a:xfrm>
            <a:off x="319088" y="4841875"/>
            <a:ext cx="2143125" cy="369332"/>
          </a:xfrm>
          <a:prstGeom prst="rect">
            <a:avLst/>
          </a:prstGeom>
          <a:solidFill>
            <a:schemeClr val="accent6">
              <a:lumMod val="75000"/>
            </a:schemeClr>
          </a:solidFill>
          <a:ln>
            <a:solidFill>
              <a:schemeClr val="accent6">
                <a:lumMod val="50000"/>
              </a:schemeClr>
            </a:solidFill>
          </a:ln>
        </p:spPr>
        <p:txBody>
          <a:bodyPr>
            <a:spAutoFit/>
          </a:bodyPr>
          <a:lstStyle/>
          <a:p>
            <a:pPr algn="ctr" fontAlgn="auto">
              <a:spcBef>
                <a:spcPts val="0"/>
              </a:spcBef>
              <a:spcAft>
                <a:spcPts val="0"/>
              </a:spcAft>
              <a:defRPr/>
            </a:pPr>
            <a:r>
              <a:rPr lang="ja-JP" altLang="en-US" b="1" dirty="0" smtClean="0">
                <a:solidFill>
                  <a:schemeClr val="bg1"/>
                </a:solidFill>
                <a:latin typeface="+mj-lt"/>
                <a:ea typeface="+mn-ea"/>
                <a:cs typeface="Arial" pitchFamily="34" charset="0"/>
              </a:rPr>
              <a:t>プロジェクト参加者</a:t>
            </a:r>
            <a:endParaRPr lang="ja-JP" altLang="en-US" b="1" dirty="0">
              <a:solidFill>
                <a:schemeClr val="bg1"/>
              </a:solidFill>
              <a:latin typeface="+mj-lt"/>
              <a:ea typeface="+mn-ea"/>
              <a:cs typeface="Arial" pitchFamily="34" charset="0"/>
            </a:endParaRPr>
          </a:p>
        </p:txBody>
      </p:sp>
      <p:sp>
        <p:nvSpPr>
          <p:cNvPr id="59" name="テキスト ボックス 58"/>
          <p:cNvSpPr txBox="1"/>
          <p:nvPr/>
        </p:nvSpPr>
        <p:spPr bwMode="auto">
          <a:xfrm>
            <a:off x="327025" y="5202238"/>
            <a:ext cx="2135188" cy="553998"/>
          </a:xfrm>
          <a:prstGeom prst="rect">
            <a:avLst/>
          </a:prstGeom>
          <a:solidFill>
            <a:schemeClr val="accent6">
              <a:lumMod val="20000"/>
              <a:lumOff val="80000"/>
            </a:schemeClr>
          </a:solidFill>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latin typeface="+mj-lt"/>
                <a:cs typeface="Arial" pitchFamily="34" charset="0"/>
              </a:rPr>
              <a:t>プロジェクトの実施及びモニタリング</a:t>
            </a:r>
            <a:endParaRPr lang="en-US" altLang="ja-JP" sz="1600" dirty="0">
              <a:solidFill>
                <a:schemeClr val="tx1"/>
              </a:solidFill>
              <a:latin typeface="+mj-lt"/>
              <a:cs typeface="Arial" pitchFamily="34" charset="0"/>
            </a:endParaRPr>
          </a:p>
        </p:txBody>
      </p:sp>
      <p:sp>
        <p:nvSpPr>
          <p:cNvPr id="60" name="テキスト ボックス 59"/>
          <p:cNvSpPr txBox="1"/>
          <p:nvPr/>
        </p:nvSpPr>
        <p:spPr bwMode="auto">
          <a:xfrm>
            <a:off x="6660232" y="4941168"/>
            <a:ext cx="2143125" cy="369332"/>
          </a:xfrm>
          <a:prstGeom prst="rect">
            <a:avLst/>
          </a:prstGeom>
          <a:solidFill>
            <a:schemeClr val="accent6">
              <a:lumMod val="75000"/>
            </a:schemeClr>
          </a:solidFill>
          <a:ln>
            <a:solidFill>
              <a:schemeClr val="accent6">
                <a:lumMod val="50000"/>
              </a:schemeClr>
            </a:solidFill>
          </a:ln>
        </p:spPr>
        <p:txBody>
          <a:bodyPr>
            <a:spAutoFit/>
          </a:bodyPr>
          <a:lstStyle/>
          <a:p>
            <a:pPr algn="ctr" fontAlgn="auto">
              <a:spcBef>
                <a:spcPts val="0"/>
              </a:spcBef>
              <a:spcAft>
                <a:spcPts val="0"/>
              </a:spcAft>
              <a:defRPr/>
            </a:pPr>
            <a:r>
              <a:rPr lang="ja-JP" altLang="en-US" b="1" dirty="0" smtClean="0">
                <a:solidFill>
                  <a:schemeClr val="bg1"/>
                </a:solidFill>
                <a:latin typeface="+mj-lt"/>
                <a:ea typeface="+mn-ea"/>
                <a:cs typeface="Arial" pitchFamily="34" charset="0"/>
              </a:rPr>
              <a:t>プロジェクト参加者</a:t>
            </a:r>
            <a:endParaRPr lang="ja-JP" altLang="en-US" b="1" dirty="0">
              <a:solidFill>
                <a:schemeClr val="bg1"/>
              </a:solidFill>
              <a:latin typeface="+mj-lt"/>
              <a:ea typeface="+mn-ea"/>
              <a:cs typeface="Arial" pitchFamily="34" charset="0"/>
            </a:endParaRPr>
          </a:p>
        </p:txBody>
      </p:sp>
      <p:sp>
        <p:nvSpPr>
          <p:cNvPr id="63" name="テキスト ボックス 62"/>
          <p:cNvSpPr txBox="1"/>
          <p:nvPr/>
        </p:nvSpPr>
        <p:spPr bwMode="auto">
          <a:xfrm>
            <a:off x="6668169" y="5301531"/>
            <a:ext cx="2135188" cy="553998"/>
          </a:xfrm>
          <a:prstGeom prst="rect">
            <a:avLst/>
          </a:prstGeom>
          <a:solidFill>
            <a:schemeClr val="accent6">
              <a:lumMod val="20000"/>
              <a:lumOff val="80000"/>
            </a:schemeClr>
          </a:solidFill>
          <a:ln>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a:spAutoFit/>
          </a:bodyPr>
          <a:lstStyle/>
          <a:p>
            <a:pPr marL="98425" indent="-98425" fontAlgn="auto">
              <a:lnSpc>
                <a:spcPts val="1800"/>
              </a:lnSpc>
              <a:spcBef>
                <a:spcPts val="0"/>
              </a:spcBef>
              <a:spcAft>
                <a:spcPts val="0"/>
              </a:spcAft>
              <a:buFont typeface="Arial" pitchFamily="34" charset="0"/>
              <a:buChar char="•"/>
              <a:defRPr/>
            </a:pPr>
            <a:r>
              <a:rPr lang="ja-JP" altLang="en-US" sz="1600" dirty="0" smtClean="0">
                <a:solidFill>
                  <a:schemeClr val="tx1"/>
                </a:solidFill>
                <a:latin typeface="+mj-lt"/>
                <a:cs typeface="Arial" pitchFamily="34" charset="0"/>
              </a:rPr>
              <a:t>プロジェクトの実施及びモニタリング</a:t>
            </a:r>
            <a:endParaRPr lang="en-US" altLang="ja-JP" sz="1600" dirty="0">
              <a:solidFill>
                <a:schemeClr val="tx1"/>
              </a:solidFill>
              <a:latin typeface="+mj-lt"/>
              <a:cs typeface="Arial" pitchFamily="34" charset="0"/>
            </a:endParaRPr>
          </a:p>
        </p:txBody>
      </p:sp>
      <p:sp>
        <p:nvSpPr>
          <p:cNvPr id="64" name="テキスト ボックス 63"/>
          <p:cNvSpPr txBox="1"/>
          <p:nvPr/>
        </p:nvSpPr>
        <p:spPr>
          <a:xfrm>
            <a:off x="2411760" y="5661248"/>
            <a:ext cx="1330325" cy="81047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indent="-88900" fontAlgn="auto">
              <a:lnSpc>
                <a:spcPts val="1400"/>
              </a:lnSpc>
              <a:spcBef>
                <a:spcPts val="0"/>
              </a:spcBef>
              <a:spcAft>
                <a:spcPts val="0"/>
              </a:spcAft>
              <a:buFont typeface="Arial" pitchFamily="34" charset="0"/>
              <a:buChar char="•"/>
              <a:defRPr/>
            </a:pPr>
            <a:r>
              <a:rPr lang="ja-JP" altLang="en-US" sz="1400" dirty="0" smtClean="0">
                <a:solidFill>
                  <a:schemeClr val="tx1"/>
                </a:solidFill>
                <a:latin typeface="+mj-lt"/>
                <a:cs typeface="Arial" pitchFamily="34" charset="0"/>
              </a:rPr>
              <a:t>妥当性確認（有効化）及び検証の結果の通知</a:t>
            </a:r>
            <a:endParaRPr lang="en-US" altLang="ja-JP" sz="1400" dirty="0">
              <a:solidFill>
                <a:schemeClr val="tx1"/>
              </a:solidFill>
              <a:latin typeface="+mj-lt"/>
              <a:cs typeface="Arial" pitchFamily="34" charset="0"/>
            </a:endParaRPr>
          </a:p>
        </p:txBody>
      </p:sp>
      <p:sp>
        <p:nvSpPr>
          <p:cNvPr id="65" name="テキスト ボックス 64"/>
          <p:cNvSpPr txBox="1"/>
          <p:nvPr/>
        </p:nvSpPr>
        <p:spPr>
          <a:xfrm>
            <a:off x="5580112" y="5679638"/>
            <a:ext cx="1333500" cy="81047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spAutoFit/>
          </a:bodyPr>
          <a:lstStyle/>
          <a:p>
            <a:pPr marL="88900" lvl="0" indent="-88900">
              <a:lnSpc>
                <a:spcPts val="1400"/>
              </a:lnSpc>
              <a:buFont typeface="Arial" pitchFamily="34" charset="0"/>
              <a:buChar char="•"/>
              <a:defRPr/>
            </a:pPr>
            <a:r>
              <a:rPr lang="ja-JP" altLang="en-US" sz="1400" dirty="0" smtClean="0">
                <a:solidFill>
                  <a:prstClr val="black"/>
                </a:solidFill>
                <a:cs typeface="Arial" pitchFamily="34" charset="0"/>
              </a:rPr>
              <a:t>妥当性確認（有効化）及び検証の結果の通知</a:t>
            </a:r>
            <a:endParaRPr lang="en-US" altLang="ja-JP" sz="1400" dirty="0">
              <a:solidFill>
                <a:prstClr val="black"/>
              </a:solidFill>
              <a:cs typeface="Arial" pitchFamily="34" charset="0"/>
            </a:endParaRPr>
          </a:p>
        </p:txBody>
      </p:sp>
    </p:spTree>
    <p:extLst>
      <p:ext uri="{BB962C8B-B14F-4D97-AF65-F5344CB8AC3E}">
        <p14:creationId xmlns:p14="http://schemas.microsoft.com/office/powerpoint/2010/main" val="514526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323528" y="764704"/>
            <a:ext cx="8496944" cy="588039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rIns="0">
            <a:spAutoFit/>
          </a:bodyPr>
          <a:lstStyle/>
          <a:p>
            <a:pPr marL="35560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a:t>
            </a:r>
            <a:r>
              <a:rPr lang="en-GB" altLang="ja-JP" sz="2600" dirty="0" smtClean="0">
                <a:solidFill>
                  <a:schemeClr val="tx1"/>
                </a:solidFill>
              </a:rPr>
              <a:t>(JC) </a:t>
            </a:r>
            <a:r>
              <a:rPr lang="ja-JP" altLang="en-US" sz="2600" dirty="0" smtClean="0">
                <a:solidFill>
                  <a:schemeClr val="tx1"/>
                </a:solidFill>
              </a:rPr>
              <a:t>は、両国政府の代表者により構成される。</a:t>
            </a:r>
            <a:endParaRPr lang="en-GB" altLang="ja-JP" sz="2600" dirty="0" smtClean="0">
              <a:solidFill>
                <a:schemeClr val="tx1"/>
              </a:solidFill>
            </a:endParaRPr>
          </a:p>
          <a:p>
            <a:pPr marL="35560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合同委員会は、本制度実施に必要となるルールとガイドライン等を策定する。</a:t>
            </a:r>
            <a:r>
              <a:rPr lang="x-none" altLang="ja-JP" sz="2600" dirty="0" smtClean="0">
                <a:solidFill>
                  <a:schemeClr val="tx1"/>
                </a:solidFill>
              </a:rPr>
              <a:t> </a:t>
            </a:r>
            <a:endParaRPr lang="en-US" altLang="ja-JP" sz="2600" dirty="0" smtClean="0">
              <a:solidFill>
                <a:schemeClr val="tx1"/>
              </a:solidFill>
            </a:endParaRPr>
          </a:p>
          <a:p>
            <a:pPr marL="35560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合同委員会は、提案された方法論を承認もしくは却下し、同時に方法論の策定も行う。</a:t>
            </a:r>
            <a:endParaRPr lang="en-US" altLang="ja-JP" sz="2600" dirty="0" smtClean="0">
              <a:solidFill>
                <a:schemeClr val="tx1"/>
              </a:solidFill>
            </a:endParaRPr>
          </a:p>
          <a:p>
            <a:pPr marL="355600" lvl="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合同委員会は、第三者機関</a:t>
            </a:r>
            <a:r>
              <a:rPr lang="en-US" altLang="ja-JP" sz="2600" dirty="0" smtClean="0">
                <a:solidFill>
                  <a:schemeClr val="tx1"/>
                </a:solidFill>
              </a:rPr>
              <a:t> (TPEs)</a:t>
            </a:r>
            <a:r>
              <a:rPr lang="ja-JP" altLang="en-US" sz="2600" dirty="0" smtClean="0">
                <a:solidFill>
                  <a:schemeClr val="tx1"/>
                </a:solidFill>
              </a:rPr>
              <a:t>を指定する。</a:t>
            </a:r>
            <a:endParaRPr lang="ja-JP" altLang="ja-JP" sz="2600" dirty="0">
              <a:solidFill>
                <a:schemeClr val="tx1"/>
              </a:solidFill>
            </a:endParaRPr>
          </a:p>
          <a:p>
            <a:pPr marL="35560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合同委員会は、第三者機関により妥当性確認が実施されたプロジェクトの登録について決定する。</a:t>
            </a:r>
            <a:r>
              <a:rPr lang="en-US" altLang="ja-JP" sz="2600" dirty="0" smtClean="0">
                <a:solidFill>
                  <a:schemeClr val="tx1"/>
                </a:solidFill>
              </a:rPr>
              <a:t> </a:t>
            </a:r>
            <a:r>
              <a:rPr lang="en-US" altLang="ja-JP" sz="2600" dirty="0">
                <a:solidFill>
                  <a:schemeClr val="tx1"/>
                </a:solidFill>
              </a:rPr>
              <a:t> </a:t>
            </a:r>
            <a:endParaRPr lang="en-US" altLang="ja-JP" sz="2600" dirty="0" smtClean="0">
              <a:solidFill>
                <a:schemeClr val="tx1"/>
              </a:solidFill>
            </a:endParaRPr>
          </a:p>
          <a:p>
            <a:pPr marL="355600" indent="-260350">
              <a:lnSpc>
                <a:spcPts val="3800"/>
              </a:lnSpc>
              <a:spcBef>
                <a:spcPts val="600"/>
              </a:spcBef>
              <a:buFont typeface="Wingdings" pitchFamily="2" charset="2"/>
              <a:buChar char="Ø"/>
              <a:tabLst>
                <a:tab pos="0" algn="l"/>
              </a:tabLst>
              <a:defRPr/>
            </a:pPr>
            <a:r>
              <a:rPr lang="ja-JP" altLang="en-US" sz="2600" dirty="0">
                <a:solidFill>
                  <a:schemeClr val="tx1"/>
                </a:solidFill>
              </a:rPr>
              <a:t>各国</a:t>
            </a:r>
            <a:r>
              <a:rPr lang="ja-JP" altLang="en-US" sz="2600" dirty="0" smtClean="0">
                <a:solidFill>
                  <a:schemeClr val="tx1"/>
                </a:solidFill>
              </a:rPr>
              <a:t>政府は、登録簿を設置し、</a:t>
            </a:r>
            <a:r>
              <a:rPr lang="ja-JP" altLang="en-US" sz="2600" dirty="0">
                <a:solidFill>
                  <a:schemeClr val="tx1"/>
                </a:solidFill>
              </a:rPr>
              <a:t>運用</a:t>
            </a:r>
            <a:r>
              <a:rPr lang="ja-JP" altLang="en-US" sz="2600" dirty="0" smtClean="0">
                <a:solidFill>
                  <a:schemeClr val="tx1"/>
                </a:solidFill>
              </a:rPr>
              <a:t>する。</a:t>
            </a:r>
            <a:endParaRPr lang="en-US" altLang="ja-JP" sz="2600" dirty="0" smtClean="0">
              <a:solidFill>
                <a:schemeClr val="tx1"/>
              </a:solidFill>
            </a:endParaRPr>
          </a:p>
          <a:p>
            <a:pPr marL="355600" indent="-260350">
              <a:lnSpc>
                <a:spcPts val="3800"/>
              </a:lnSpc>
              <a:spcBef>
                <a:spcPts val="600"/>
              </a:spcBef>
              <a:buFont typeface="Wingdings" pitchFamily="2" charset="2"/>
              <a:buChar char="Ø"/>
              <a:tabLst>
                <a:tab pos="0" algn="l"/>
              </a:tabLst>
              <a:defRPr/>
            </a:pPr>
            <a:r>
              <a:rPr lang="ja-JP" altLang="en-US" sz="2600" dirty="0" smtClean="0">
                <a:solidFill>
                  <a:schemeClr val="tx1"/>
                </a:solidFill>
              </a:rPr>
              <a:t>合同委員会からのクレジット発行通知に基づき、各国政府はクレジットを登録簿に発行する。</a:t>
            </a:r>
            <a:endParaRPr lang="ja-JP" altLang="ja-JP" sz="2600" dirty="0">
              <a:solidFill>
                <a:schemeClr val="tx1"/>
              </a:solidFill>
            </a:endParaRPr>
          </a:p>
        </p:txBody>
      </p:sp>
      <p:sp>
        <p:nvSpPr>
          <p:cNvPr id="8" name="AutoShape 3"/>
          <p:cNvSpPr>
            <a:spLocks noChangeArrowheads="1"/>
          </p:cNvSpPr>
          <p:nvPr/>
        </p:nvSpPr>
        <p:spPr bwMode="auto">
          <a:xfrm>
            <a:off x="155575" y="109538"/>
            <a:ext cx="8707438" cy="511150"/>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合同委員会及び各国政府の役割</a:t>
            </a:r>
            <a:endParaRPr lang="ja-JP" altLang="en-US" sz="2800" dirty="0">
              <a:latin typeface="+mn-lt"/>
            </a:endParaRPr>
          </a:p>
        </p:txBody>
      </p:sp>
      <p:sp>
        <p:nvSpPr>
          <p:cNvPr id="9"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5</a:t>
            </a:fld>
            <a:endParaRPr lang="ja-JP" altLang="en-US" sz="2800" dirty="0">
              <a:solidFill>
                <a:schemeClr val="tx1"/>
              </a:solidFill>
            </a:endParaRPr>
          </a:p>
        </p:txBody>
      </p:sp>
    </p:spTree>
    <p:extLst>
      <p:ext uri="{BB962C8B-B14F-4D97-AF65-F5344CB8AC3E}">
        <p14:creationId xmlns:p14="http://schemas.microsoft.com/office/powerpoint/2010/main" val="3750915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16024" y="1198488"/>
            <a:ext cx="8604448" cy="44627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457200" indent="-457200" fontAlgn="auto">
              <a:spcBef>
                <a:spcPts val="0"/>
              </a:spcBef>
              <a:spcAft>
                <a:spcPts val="2400"/>
              </a:spcAft>
              <a:buFont typeface="Wingdings" pitchFamily="2" charset="2"/>
              <a:buChar char="Ø"/>
              <a:defRPr/>
            </a:pPr>
            <a:r>
              <a:rPr lang="ja-JP" altLang="en-US" sz="2600" dirty="0" smtClean="0">
                <a:solidFill>
                  <a:schemeClr val="tx1"/>
                </a:solidFill>
              </a:rPr>
              <a:t>本制度は、以下を</a:t>
            </a:r>
            <a:r>
              <a:rPr lang="ja-JP" altLang="en-US" sz="2600" dirty="0">
                <a:latin typeface="+mn-ea"/>
              </a:rPr>
              <a:t>考慮</a:t>
            </a:r>
            <a:r>
              <a:rPr lang="ja-JP" altLang="en-US" sz="2600" dirty="0" smtClean="0">
                <a:solidFill>
                  <a:schemeClr val="tx1"/>
                </a:solidFill>
                <a:latin typeface="+mn-ea"/>
              </a:rPr>
              <a:t>して</a:t>
            </a:r>
            <a:r>
              <a:rPr lang="ja-JP" altLang="en-US" sz="2600" dirty="0" smtClean="0">
                <a:solidFill>
                  <a:schemeClr val="tx1"/>
                </a:solidFill>
              </a:rPr>
              <a:t>設計され、実施される。</a:t>
            </a:r>
            <a:endParaRPr lang="en-GB" altLang="ja-JP" sz="2600" dirty="0">
              <a:solidFill>
                <a:schemeClr val="tx1"/>
              </a:solidFill>
            </a:endParaRPr>
          </a:p>
          <a:p>
            <a:pPr marL="982663" indent="-444500">
              <a:spcAft>
                <a:spcPts val="1200"/>
              </a:spcAft>
              <a:defRPr/>
            </a:pPr>
            <a:r>
              <a:rPr lang="en-US" altLang="ja-JP" sz="2600" dirty="0">
                <a:solidFill>
                  <a:schemeClr val="tx1"/>
                </a:solidFill>
              </a:rPr>
              <a:t>(1</a:t>
            </a:r>
            <a:r>
              <a:rPr lang="en-US" altLang="ja-JP" sz="2600" dirty="0" smtClean="0">
                <a:solidFill>
                  <a:schemeClr val="tx1"/>
                </a:solidFill>
              </a:rPr>
              <a:t>)</a:t>
            </a:r>
            <a:r>
              <a:rPr lang="ja-JP" altLang="en-US" sz="2600" dirty="0" smtClean="0">
                <a:solidFill>
                  <a:schemeClr val="tx1"/>
                </a:solidFill>
              </a:rPr>
              <a:t>堅固な方法論、透明性、環境十全性を確保する</a:t>
            </a:r>
            <a:endParaRPr lang="ja-JP" altLang="ja-JP" sz="2600" dirty="0">
              <a:solidFill>
                <a:schemeClr val="tx1"/>
              </a:solidFill>
            </a:endParaRPr>
          </a:p>
          <a:p>
            <a:pPr marL="982663" indent="-444500">
              <a:spcAft>
                <a:spcPts val="1200"/>
              </a:spcAft>
              <a:defRPr/>
            </a:pPr>
            <a:r>
              <a:rPr lang="en-US" altLang="ja-JP" sz="2600" dirty="0">
                <a:solidFill>
                  <a:schemeClr val="tx1"/>
                </a:solidFill>
              </a:rPr>
              <a:t>(2</a:t>
            </a:r>
            <a:r>
              <a:rPr lang="en-US" altLang="ja-JP" sz="2600" dirty="0" smtClean="0">
                <a:solidFill>
                  <a:schemeClr val="tx1"/>
                </a:solidFill>
              </a:rPr>
              <a:t>)</a:t>
            </a:r>
            <a:r>
              <a:rPr lang="ja-JP" altLang="en-US" sz="2600" dirty="0" smtClean="0">
                <a:solidFill>
                  <a:schemeClr val="tx1"/>
                </a:solidFill>
              </a:rPr>
              <a:t>簡易で実用的な制度を維持する</a:t>
            </a:r>
            <a:endParaRPr lang="en-US" altLang="ja-JP" sz="2600" dirty="0" smtClean="0">
              <a:solidFill>
                <a:schemeClr val="tx1"/>
              </a:solidFill>
            </a:endParaRPr>
          </a:p>
          <a:p>
            <a:pPr marL="982663" indent="-444500">
              <a:spcAft>
                <a:spcPts val="1200"/>
              </a:spcAft>
              <a:defRPr/>
            </a:pPr>
            <a:r>
              <a:rPr lang="en-US" altLang="ja-JP" sz="2600" dirty="0" smtClean="0">
                <a:solidFill>
                  <a:schemeClr val="tx1"/>
                </a:solidFill>
              </a:rPr>
              <a:t>(</a:t>
            </a:r>
            <a:r>
              <a:rPr lang="en-US" altLang="ja-JP" sz="2600" dirty="0">
                <a:solidFill>
                  <a:schemeClr val="tx1"/>
                </a:solidFill>
              </a:rPr>
              <a:t>3</a:t>
            </a:r>
            <a:r>
              <a:rPr lang="en-US" altLang="ja-JP" sz="2600" dirty="0" smtClean="0">
                <a:solidFill>
                  <a:schemeClr val="tx1"/>
                </a:solidFill>
              </a:rPr>
              <a:t>)</a:t>
            </a:r>
            <a:r>
              <a:rPr lang="ja-JP" altLang="en-US" sz="2600" dirty="0" smtClean="0">
                <a:solidFill>
                  <a:schemeClr val="tx1"/>
                </a:solidFill>
              </a:rPr>
              <a:t>地球規模の温室効果ガス排出削減・吸収を促進する具体的な</a:t>
            </a:r>
            <a:r>
              <a:rPr lang="ja-JP" altLang="en-US" sz="2600" dirty="0">
                <a:solidFill>
                  <a:schemeClr val="tx1"/>
                </a:solidFill>
              </a:rPr>
              <a:t>行動</a:t>
            </a:r>
            <a:r>
              <a:rPr lang="ja-JP" altLang="en-US" sz="2600" dirty="0" smtClean="0">
                <a:solidFill>
                  <a:schemeClr val="tx1"/>
                </a:solidFill>
              </a:rPr>
              <a:t>を推進する</a:t>
            </a:r>
            <a:r>
              <a:rPr lang="en-US" altLang="ja-JP" sz="2600" dirty="0" smtClean="0">
                <a:solidFill>
                  <a:schemeClr val="tx1"/>
                </a:solidFill>
              </a:rPr>
              <a:t> </a:t>
            </a:r>
            <a:endParaRPr lang="ja-JP" altLang="ja-JP" sz="2600" dirty="0">
              <a:solidFill>
                <a:schemeClr val="tx1"/>
              </a:solidFill>
            </a:endParaRPr>
          </a:p>
          <a:p>
            <a:pPr marL="982663" indent="-444500">
              <a:spcAft>
                <a:spcPts val="1200"/>
              </a:spcAft>
              <a:defRPr/>
            </a:pPr>
            <a:r>
              <a:rPr lang="en-US" altLang="ja-JP" sz="2600" dirty="0">
                <a:solidFill>
                  <a:schemeClr val="tx1"/>
                </a:solidFill>
              </a:rPr>
              <a:t>(4</a:t>
            </a:r>
            <a:r>
              <a:rPr lang="en-US" altLang="ja-JP" sz="2600" dirty="0" smtClean="0">
                <a:solidFill>
                  <a:schemeClr val="tx1"/>
                </a:solidFill>
              </a:rPr>
              <a:t>)</a:t>
            </a:r>
            <a:r>
              <a:rPr lang="ja-JP" altLang="en-US" sz="2600" dirty="0" smtClean="0">
                <a:solidFill>
                  <a:schemeClr val="tx1"/>
                </a:solidFill>
              </a:rPr>
              <a:t>温室効果ガスの排出削減・吸収量の二重計上を回避するために、</a:t>
            </a:r>
            <a:r>
              <a:rPr lang="ja-JP" altLang="en-US" sz="2600" dirty="0">
                <a:solidFill>
                  <a:schemeClr val="tx1"/>
                </a:solidFill>
              </a:rPr>
              <a:t>本</a:t>
            </a:r>
            <a:r>
              <a:rPr lang="ja-JP" altLang="en-US" sz="2600" dirty="0" smtClean="0">
                <a:solidFill>
                  <a:schemeClr val="tx1"/>
                </a:solidFill>
              </a:rPr>
              <a:t>制度の下で登録された緩和プロジェクトを他の国際的な緩和メカニズムに重複して使用することを</a:t>
            </a:r>
            <a:r>
              <a:rPr lang="ja-JP" altLang="en-US" sz="2600" dirty="0">
                <a:solidFill>
                  <a:schemeClr val="tx1"/>
                </a:solidFill>
              </a:rPr>
              <a:t>防止</a:t>
            </a:r>
            <a:r>
              <a:rPr lang="ja-JP" altLang="en-US" sz="2600" dirty="0" smtClean="0">
                <a:solidFill>
                  <a:schemeClr val="tx1"/>
                </a:solidFill>
              </a:rPr>
              <a:t>する</a:t>
            </a:r>
            <a:endParaRPr lang="ja-JP" altLang="ja-JP" sz="2600" dirty="0">
              <a:solidFill>
                <a:schemeClr val="tx1"/>
              </a:solidFill>
            </a:endParaRPr>
          </a:p>
        </p:txBody>
      </p:sp>
      <p:sp>
        <p:nvSpPr>
          <p:cNvPr id="5" name="AutoShape 3"/>
          <p:cNvSpPr>
            <a:spLocks noChangeArrowheads="1"/>
          </p:cNvSpPr>
          <p:nvPr/>
        </p:nvSpPr>
        <p:spPr bwMode="auto">
          <a:xfrm>
            <a:off x="131763" y="74613"/>
            <a:ext cx="8707437" cy="433387"/>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二国間オフセット・クレジット制度のアプローチ</a:t>
            </a:r>
            <a:endParaRPr lang="en-US" altLang="ja-JP" sz="2800" dirty="0">
              <a:latin typeface="+mn-lt"/>
            </a:endParaRPr>
          </a:p>
        </p:txBody>
      </p:sp>
      <p:sp>
        <p:nvSpPr>
          <p:cNvPr id="6"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6</a:t>
            </a:fld>
            <a:endParaRPr lang="ja-JP" altLang="en-US" sz="2800" dirty="0">
              <a:solidFill>
                <a:schemeClr val="tx1"/>
              </a:solidFill>
            </a:endParaRPr>
          </a:p>
        </p:txBody>
      </p:sp>
    </p:spTree>
    <p:extLst>
      <p:ext uri="{BB962C8B-B14F-4D97-AF65-F5344CB8AC3E}">
        <p14:creationId xmlns:p14="http://schemas.microsoft.com/office/powerpoint/2010/main" val="978267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noChangeArrowheads="1"/>
          </p:cNvSpPr>
          <p:nvPr/>
        </p:nvSpPr>
        <p:spPr bwMode="auto">
          <a:xfrm>
            <a:off x="131763" y="74613"/>
            <a:ext cx="8707437" cy="476250"/>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ja-JP" altLang="en-US" sz="2800" dirty="0" smtClean="0">
                <a:latin typeface="+mn-lt"/>
              </a:rPr>
              <a:t>二国間オフセット・クレジット制度の特徴</a:t>
            </a:r>
            <a:endParaRPr lang="en-US" altLang="ja-JP" sz="2800" dirty="0">
              <a:latin typeface="+mn-lt"/>
            </a:endParaRPr>
          </a:p>
        </p:txBody>
      </p:sp>
      <p:sp>
        <p:nvSpPr>
          <p:cNvPr id="6"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7</a:t>
            </a:fld>
            <a:endParaRPr lang="ja-JP" altLang="en-US" sz="2800" dirty="0">
              <a:solidFill>
                <a:schemeClr val="tx1"/>
              </a:solidFill>
            </a:endParaRPr>
          </a:p>
        </p:txBody>
      </p:sp>
      <p:sp>
        <p:nvSpPr>
          <p:cNvPr id="5" name="テキスト ボックス 4"/>
          <p:cNvSpPr txBox="1"/>
          <p:nvPr/>
        </p:nvSpPr>
        <p:spPr>
          <a:xfrm>
            <a:off x="179512" y="1275432"/>
            <a:ext cx="8712968" cy="438581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spAutoFit/>
          </a:bodyPr>
          <a:lstStyle/>
          <a:p>
            <a:pPr marL="87313">
              <a:spcBef>
                <a:spcPts val="600"/>
              </a:spcBef>
              <a:spcAft>
                <a:spcPts val="1200"/>
              </a:spcAft>
              <a:defRPr/>
            </a:pPr>
            <a:r>
              <a:rPr lang="en-US" altLang="ja-JP" sz="2600" dirty="0" smtClean="0">
                <a:solidFill>
                  <a:schemeClr val="tx1"/>
                </a:solidFill>
                <a:latin typeface="+mn-ea"/>
              </a:rPr>
              <a:t>(1)</a:t>
            </a:r>
            <a:r>
              <a:rPr lang="ja-JP" altLang="en-US" sz="2600" dirty="0" smtClean="0">
                <a:solidFill>
                  <a:schemeClr val="tx1"/>
                </a:solidFill>
                <a:latin typeface="+mn-ea"/>
              </a:rPr>
              <a:t>本制度はクレジットが取引不可能な制度として開始する。</a:t>
            </a:r>
            <a:endParaRPr lang="en-US" altLang="ja-JP" sz="2600" dirty="0" smtClean="0">
              <a:solidFill>
                <a:schemeClr val="tx1"/>
              </a:solidFill>
              <a:latin typeface="+mn-ea"/>
            </a:endParaRPr>
          </a:p>
          <a:p>
            <a:pPr marL="531813" indent="-444500">
              <a:spcBef>
                <a:spcPts val="600"/>
              </a:spcBef>
              <a:spcAft>
                <a:spcPts val="1200"/>
              </a:spcAft>
              <a:defRPr/>
            </a:pPr>
            <a:r>
              <a:rPr lang="en-GB" altLang="ja-JP" sz="2600" dirty="0" smtClean="0">
                <a:solidFill>
                  <a:schemeClr val="tx1"/>
                </a:solidFill>
                <a:latin typeface="+mn-ea"/>
              </a:rPr>
              <a:t>(</a:t>
            </a:r>
            <a:r>
              <a:rPr lang="en-GB" altLang="ja-JP" sz="2600" dirty="0">
                <a:solidFill>
                  <a:schemeClr val="tx1"/>
                </a:solidFill>
                <a:latin typeface="+mn-ea"/>
              </a:rPr>
              <a:t>2</a:t>
            </a:r>
            <a:r>
              <a:rPr lang="en-GB" altLang="ja-JP" sz="2600" dirty="0" smtClean="0">
                <a:solidFill>
                  <a:schemeClr val="tx1"/>
                </a:solidFill>
                <a:latin typeface="+mn-ea"/>
              </a:rPr>
              <a:t>)</a:t>
            </a:r>
            <a:r>
              <a:rPr lang="ja-JP" altLang="en-US" sz="2600" dirty="0" smtClean="0">
                <a:solidFill>
                  <a:schemeClr val="tx1"/>
                </a:solidFill>
                <a:latin typeface="+mn-ea"/>
              </a:rPr>
              <a:t>両国政府は本制度の実施状況を踏まえ、取引可能なクレジットを発行する制度へ移行するため二国間協議を継続的に行い、出来るだけ早期に結論を得る。</a:t>
            </a:r>
            <a:endParaRPr lang="en-US" altLang="ja-JP" sz="2600" dirty="0" smtClean="0">
              <a:solidFill>
                <a:schemeClr val="tx1"/>
              </a:solidFill>
              <a:latin typeface="+mn-ea"/>
            </a:endParaRPr>
          </a:p>
          <a:p>
            <a:pPr marL="531813" indent="-444500">
              <a:spcBef>
                <a:spcPts val="600"/>
              </a:spcBef>
              <a:spcAft>
                <a:spcPts val="1200"/>
              </a:spcAft>
              <a:defRPr/>
            </a:pPr>
            <a:r>
              <a:rPr lang="en-US" altLang="ja-JP" sz="2600" dirty="0" smtClean="0">
                <a:solidFill>
                  <a:schemeClr val="tx1"/>
                </a:solidFill>
                <a:latin typeface="+mn-ea"/>
              </a:rPr>
              <a:t>(3)</a:t>
            </a:r>
            <a:r>
              <a:rPr lang="ja-JP" altLang="en-US" sz="2600" dirty="0" smtClean="0">
                <a:solidFill>
                  <a:schemeClr val="tx1"/>
                </a:solidFill>
                <a:latin typeface="+mn-ea"/>
              </a:rPr>
              <a:t>本制度が取引可能なクレジットを発行する制度へ移行した後に、途上国の適応努力の支援ための具体的な貢献を目指す。</a:t>
            </a:r>
            <a:endParaRPr lang="en-US" altLang="ja-JP" sz="2600" dirty="0" smtClean="0">
              <a:solidFill>
                <a:schemeClr val="tx1"/>
              </a:solidFill>
              <a:latin typeface="+mn-ea"/>
            </a:endParaRPr>
          </a:p>
          <a:p>
            <a:pPr marL="531813" indent="-444500">
              <a:spcBef>
                <a:spcPts val="600"/>
              </a:spcBef>
              <a:spcAft>
                <a:spcPts val="1200"/>
              </a:spcAft>
              <a:defRPr/>
            </a:pPr>
            <a:r>
              <a:rPr lang="en-GB" altLang="ja-JP" sz="2600" dirty="0" smtClean="0">
                <a:solidFill>
                  <a:schemeClr val="tx1"/>
                </a:solidFill>
                <a:latin typeface="+mn-ea"/>
              </a:rPr>
              <a:t>(4)</a:t>
            </a:r>
            <a:r>
              <a:rPr lang="ja-JP" altLang="en-US" sz="2600" dirty="0" smtClean="0">
                <a:solidFill>
                  <a:schemeClr val="tx1"/>
                </a:solidFill>
                <a:latin typeface="+mn-ea"/>
              </a:rPr>
              <a:t>本制度は国連気候変動枠組条約（</a:t>
            </a:r>
            <a:r>
              <a:rPr lang="en-US" altLang="ja-JP" sz="2600" dirty="0" smtClean="0">
                <a:solidFill>
                  <a:schemeClr val="tx1"/>
                </a:solidFill>
                <a:latin typeface="+mn-ea"/>
              </a:rPr>
              <a:t>UNFCCC</a:t>
            </a:r>
            <a:r>
              <a:rPr lang="ja-JP" altLang="en-US" sz="2600" dirty="0" smtClean="0">
                <a:solidFill>
                  <a:schemeClr val="tx1"/>
                </a:solidFill>
                <a:latin typeface="+mn-ea"/>
              </a:rPr>
              <a:t>）の下での新たな国際枠組みが発効されるまでの期間を対象とする。</a:t>
            </a:r>
            <a:endParaRPr lang="ja-JP" altLang="ja-JP" sz="2600" dirty="0">
              <a:solidFill>
                <a:schemeClr val="tx1"/>
              </a:solidFill>
              <a:latin typeface="+mn-ea"/>
            </a:endParaRPr>
          </a:p>
        </p:txBody>
      </p:sp>
    </p:spTree>
    <p:extLst>
      <p:ext uri="{BB962C8B-B14F-4D97-AF65-F5344CB8AC3E}">
        <p14:creationId xmlns:p14="http://schemas.microsoft.com/office/powerpoint/2010/main" val="832757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5"/>
          <p:cNvSpPr txBox="1">
            <a:spLocks noChangeArrowheads="1"/>
          </p:cNvSpPr>
          <p:nvPr/>
        </p:nvSpPr>
        <p:spPr bwMode="auto">
          <a:xfrm>
            <a:off x="1872471" y="782861"/>
            <a:ext cx="1107973"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latin typeface="+mn-lt"/>
              </a:rPr>
              <a:t>本制度</a:t>
            </a:r>
            <a:endParaRPr lang="ja-JP" altLang="en-US" sz="2400" b="1" dirty="0">
              <a:latin typeface="+mn-lt"/>
            </a:endParaRPr>
          </a:p>
        </p:txBody>
      </p:sp>
      <p:sp>
        <p:nvSpPr>
          <p:cNvPr id="56" name="角丸四角形 55"/>
          <p:cNvSpPr/>
          <p:nvPr/>
        </p:nvSpPr>
        <p:spPr>
          <a:xfrm>
            <a:off x="50800" y="116309"/>
            <a:ext cx="9034463" cy="576387"/>
          </a:xfrm>
          <a:prstGeom prst="roundRect">
            <a:avLst/>
          </a:prstGeom>
          <a:solidFill>
            <a:srgbClr val="FFFF99"/>
          </a:solidFill>
          <a:ln w="508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7264" tIns="43631" rIns="87264" bIns="43631" anchor="ctr"/>
          <a:lstStyle/>
          <a:p>
            <a:pPr algn="ctr" fontAlgn="auto">
              <a:spcBef>
                <a:spcPts val="0"/>
              </a:spcBef>
              <a:spcAft>
                <a:spcPts val="0"/>
              </a:spcAft>
              <a:defRPr/>
            </a:pPr>
            <a:r>
              <a:rPr lang="ja-JP" altLang="en-US" sz="2600" dirty="0">
                <a:solidFill>
                  <a:schemeClr val="tx1"/>
                </a:solidFill>
                <a:ea typeface="ＭＳ Ｐゴシック" pitchFamily="50" charset="-128"/>
              </a:rPr>
              <a:t>二国間オフセット・クレジット制度と</a:t>
            </a:r>
            <a:r>
              <a:rPr lang="en-US" altLang="ja-JP" sz="2600" dirty="0">
                <a:solidFill>
                  <a:schemeClr val="tx1"/>
                </a:solidFill>
                <a:ea typeface="ＭＳ Ｐゴシック" pitchFamily="50" charset="-128"/>
              </a:rPr>
              <a:t>CDM</a:t>
            </a:r>
            <a:r>
              <a:rPr lang="ja-JP" altLang="en-US" sz="2600" dirty="0">
                <a:solidFill>
                  <a:schemeClr val="tx1"/>
                </a:solidFill>
                <a:ea typeface="ＭＳ Ｐゴシック" pitchFamily="50" charset="-128"/>
              </a:rPr>
              <a:t>のプロジェクトサイクル</a:t>
            </a:r>
          </a:p>
        </p:txBody>
      </p:sp>
      <p:sp>
        <p:nvSpPr>
          <p:cNvPr id="57" name="AutoShape 40"/>
          <p:cNvSpPr>
            <a:spLocks noChangeArrowheads="1"/>
          </p:cNvSpPr>
          <p:nvPr/>
        </p:nvSpPr>
        <p:spPr bwMode="auto">
          <a:xfrm rot="5400000">
            <a:off x="4578354" y="873053"/>
            <a:ext cx="861082" cy="1570608"/>
          </a:xfrm>
          <a:prstGeom prst="homePlate">
            <a:avLst>
              <a:gd name="adj" fmla="val 22204"/>
            </a:avLst>
          </a:prstGeom>
          <a:solidFill>
            <a:srgbClr val="FF99FF"/>
          </a:solidFill>
          <a:ln w="9525" algn="ctr">
            <a:solidFill>
              <a:schemeClr val="bg2"/>
            </a:solidFill>
            <a:miter lim="800000"/>
            <a:headEnd/>
            <a:tailEnd/>
          </a:ln>
        </p:spPr>
        <p:txBody>
          <a:bodyPr rot="10800000" vert="eaVert"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schemeClr val="tx1"/>
                </a:solidFill>
                <a:latin typeface="Calibri" pitchFamily="34" charset="0"/>
                <a:cs typeface="Calibri" pitchFamily="34" charset="0"/>
              </a:rPr>
              <a:t>方法論案の提出</a:t>
            </a:r>
            <a:endParaRPr lang="en-US" altLang="ja-JP" sz="1600" dirty="0">
              <a:solidFill>
                <a:schemeClr val="tx1"/>
              </a:solidFill>
              <a:latin typeface="Calibri" pitchFamily="34" charset="0"/>
              <a:cs typeface="Calibri" pitchFamily="34" charset="0"/>
            </a:endParaRPr>
          </a:p>
        </p:txBody>
      </p:sp>
      <p:sp>
        <p:nvSpPr>
          <p:cNvPr id="59" name="AutoShape 43"/>
          <p:cNvSpPr>
            <a:spLocks noChangeArrowheads="1"/>
          </p:cNvSpPr>
          <p:nvPr/>
        </p:nvSpPr>
        <p:spPr bwMode="auto">
          <a:xfrm rot="5400000">
            <a:off x="4566924" y="1848182"/>
            <a:ext cx="879767" cy="1566439"/>
          </a:xfrm>
          <a:prstGeom prst="homePlate">
            <a:avLst>
              <a:gd name="adj" fmla="val 22185"/>
            </a:avLst>
          </a:prstGeom>
          <a:solidFill>
            <a:srgbClr val="FF99FF"/>
          </a:solidFill>
          <a:ln w="9525" algn="ctr">
            <a:solidFill>
              <a:schemeClr val="bg2"/>
            </a:solidFill>
            <a:miter lim="800000"/>
            <a:headEnd/>
            <a:tailEnd/>
          </a:ln>
        </p:spPr>
        <p:txBody>
          <a:bodyPr rot="10800000" vert="eaVert"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schemeClr val="tx1"/>
                </a:solidFill>
                <a:latin typeface="Calibri"/>
              </a:rPr>
              <a:t>提案された方法論の承認</a:t>
            </a:r>
            <a:endParaRPr lang="en-US" altLang="ja-JP" sz="1600" dirty="0">
              <a:solidFill>
                <a:schemeClr val="tx1"/>
              </a:solidFill>
              <a:latin typeface="Calibri"/>
            </a:endParaRPr>
          </a:p>
        </p:txBody>
      </p:sp>
      <p:sp>
        <p:nvSpPr>
          <p:cNvPr id="61" name="AutoShape 40"/>
          <p:cNvSpPr>
            <a:spLocks noChangeArrowheads="1"/>
          </p:cNvSpPr>
          <p:nvPr/>
        </p:nvSpPr>
        <p:spPr bwMode="auto">
          <a:xfrm rot="5400000">
            <a:off x="4687464" y="2634987"/>
            <a:ext cx="642859" cy="1570610"/>
          </a:xfrm>
          <a:prstGeom prst="homePlate">
            <a:avLst>
              <a:gd name="adj" fmla="val 15600"/>
            </a:avLst>
          </a:prstGeom>
          <a:solidFill>
            <a:srgbClr val="FF99FF"/>
          </a:solidFill>
          <a:ln w="9525" algn="ctr">
            <a:solidFill>
              <a:schemeClr val="bg2"/>
            </a:solidFill>
            <a:miter lim="800000"/>
            <a:headEnd/>
            <a:tailEnd/>
          </a:ln>
        </p:spPr>
        <p:txBody>
          <a:bodyPr rot="10800000" vert="eaVert" wrap="none"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en-US" altLang="ja-JP" sz="1600" dirty="0" smtClean="0">
                <a:solidFill>
                  <a:schemeClr val="tx1"/>
                </a:solidFill>
                <a:latin typeface="Calibri" pitchFamily="34" charset="0"/>
                <a:cs typeface="Calibri" pitchFamily="34" charset="0"/>
              </a:rPr>
              <a:t>PDD</a:t>
            </a:r>
            <a:r>
              <a:rPr lang="ja-JP" altLang="en-US" sz="1600" dirty="0" smtClean="0">
                <a:solidFill>
                  <a:schemeClr val="tx1"/>
                </a:solidFill>
                <a:latin typeface="Calibri" pitchFamily="34" charset="0"/>
                <a:cs typeface="Calibri" pitchFamily="34" charset="0"/>
              </a:rPr>
              <a:t>の作成</a:t>
            </a:r>
            <a:endParaRPr lang="en-US" altLang="ja-JP" sz="1600" dirty="0">
              <a:solidFill>
                <a:schemeClr val="tx1"/>
              </a:solidFill>
              <a:latin typeface="Calibri" pitchFamily="34" charset="0"/>
              <a:cs typeface="Calibri" pitchFamily="34" charset="0"/>
            </a:endParaRPr>
          </a:p>
        </p:txBody>
      </p:sp>
      <p:sp>
        <p:nvSpPr>
          <p:cNvPr id="62" name="AutoShape 41"/>
          <p:cNvSpPr>
            <a:spLocks noChangeArrowheads="1"/>
          </p:cNvSpPr>
          <p:nvPr/>
        </p:nvSpPr>
        <p:spPr bwMode="auto">
          <a:xfrm rot="5400000">
            <a:off x="4717496" y="3286336"/>
            <a:ext cx="582794" cy="1570609"/>
          </a:xfrm>
          <a:prstGeom prst="homePlate">
            <a:avLst>
              <a:gd name="adj" fmla="val 20055"/>
            </a:avLst>
          </a:prstGeom>
          <a:solidFill>
            <a:srgbClr val="FF99FF"/>
          </a:solidFill>
          <a:ln w="9525" algn="ctr">
            <a:solidFill>
              <a:schemeClr val="bg2"/>
            </a:solidFill>
            <a:miter lim="800000"/>
            <a:headEnd/>
            <a:tailEnd/>
          </a:ln>
        </p:spPr>
        <p:txBody>
          <a:bodyPr rot="10800000" vert="eaVert" wrap="none" lIns="36000" tIns="36000" rIns="36000" bIns="36000" anchor="ctr" anchorCtr="0"/>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schemeClr val="tx1"/>
                </a:solidFill>
                <a:latin typeface="Calibri" pitchFamily="34" charset="0"/>
                <a:cs typeface="Calibri" pitchFamily="34" charset="0"/>
              </a:rPr>
              <a:t>妥当性確認</a:t>
            </a:r>
            <a:endParaRPr lang="en-US" altLang="ja-JP" sz="1600" dirty="0">
              <a:solidFill>
                <a:schemeClr val="tx1"/>
              </a:solidFill>
              <a:latin typeface="Calibri" pitchFamily="34" charset="0"/>
              <a:cs typeface="Calibri" pitchFamily="34" charset="0"/>
            </a:endParaRPr>
          </a:p>
        </p:txBody>
      </p:sp>
      <p:sp>
        <p:nvSpPr>
          <p:cNvPr id="63" name="AutoShape 42"/>
          <p:cNvSpPr>
            <a:spLocks noChangeArrowheads="1"/>
          </p:cNvSpPr>
          <p:nvPr/>
        </p:nvSpPr>
        <p:spPr bwMode="auto">
          <a:xfrm rot="5400000">
            <a:off x="4716493" y="3870131"/>
            <a:ext cx="523292" cy="1509107"/>
          </a:xfrm>
          <a:prstGeom prst="homePlate">
            <a:avLst>
              <a:gd name="adj" fmla="val 21692"/>
            </a:avLst>
          </a:prstGeom>
          <a:solidFill>
            <a:srgbClr val="FF99FF"/>
          </a:solidFill>
          <a:ln w="9525" algn="ctr">
            <a:solidFill>
              <a:schemeClr val="bg2"/>
            </a:solidFill>
            <a:miter lim="800000"/>
            <a:headEnd/>
            <a:tailEnd/>
          </a:ln>
        </p:spPr>
        <p:txBody>
          <a:bodyPr rot="10800000" vert="eaVert" wrap="none"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a:solidFill>
                  <a:schemeClr val="tx1"/>
                </a:solidFill>
                <a:latin typeface="Calibri" pitchFamily="34" charset="0"/>
                <a:cs typeface="Calibri" pitchFamily="34" charset="0"/>
              </a:rPr>
              <a:t>登録</a:t>
            </a:r>
            <a:endParaRPr lang="en-US" altLang="ja-JP" sz="1600" dirty="0">
              <a:solidFill>
                <a:schemeClr val="tx1"/>
              </a:solidFill>
              <a:latin typeface="Calibri" pitchFamily="34" charset="0"/>
              <a:cs typeface="Calibri" pitchFamily="34" charset="0"/>
            </a:endParaRPr>
          </a:p>
        </p:txBody>
      </p:sp>
      <p:sp>
        <p:nvSpPr>
          <p:cNvPr id="65" name="AutoShape 43"/>
          <p:cNvSpPr>
            <a:spLocks noChangeArrowheads="1"/>
          </p:cNvSpPr>
          <p:nvPr/>
        </p:nvSpPr>
        <p:spPr bwMode="auto">
          <a:xfrm rot="5400000">
            <a:off x="4724944" y="4430197"/>
            <a:ext cx="480788" cy="1509104"/>
          </a:xfrm>
          <a:prstGeom prst="homePlate">
            <a:avLst>
              <a:gd name="adj" fmla="val 22204"/>
            </a:avLst>
          </a:prstGeom>
          <a:solidFill>
            <a:srgbClr val="FF99FF"/>
          </a:solidFill>
          <a:ln w="9525" algn="ctr">
            <a:solidFill>
              <a:schemeClr val="bg2"/>
            </a:solidFill>
            <a:miter lim="800000"/>
            <a:headEnd/>
            <a:tailEnd/>
          </a:ln>
        </p:spPr>
        <p:txBody>
          <a:bodyPr rot="10800000" vert="eaVert" wrap="none"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prstClr val="black"/>
                </a:solidFill>
                <a:latin typeface="Calibri" pitchFamily="34" charset="0"/>
                <a:cs typeface="Calibri" pitchFamily="34" charset="0"/>
              </a:rPr>
              <a:t>モニタリング</a:t>
            </a:r>
            <a:endParaRPr lang="en-US" altLang="ja-JP" sz="1600" dirty="0">
              <a:solidFill>
                <a:prstClr val="black"/>
              </a:solidFill>
              <a:latin typeface="Calibri" pitchFamily="34" charset="0"/>
              <a:cs typeface="Calibri" pitchFamily="34" charset="0"/>
            </a:endParaRPr>
          </a:p>
        </p:txBody>
      </p:sp>
      <p:sp>
        <p:nvSpPr>
          <p:cNvPr id="66" name="AutoShape 44"/>
          <p:cNvSpPr>
            <a:spLocks noChangeArrowheads="1"/>
          </p:cNvSpPr>
          <p:nvPr/>
        </p:nvSpPr>
        <p:spPr bwMode="auto">
          <a:xfrm rot="5400000">
            <a:off x="4702298" y="5034475"/>
            <a:ext cx="505494" cy="1488517"/>
          </a:xfrm>
          <a:prstGeom prst="homePlate">
            <a:avLst>
              <a:gd name="adj" fmla="val 22218"/>
            </a:avLst>
          </a:prstGeom>
          <a:solidFill>
            <a:srgbClr val="FF99FF"/>
          </a:solidFill>
          <a:ln w="9525" algn="ctr">
            <a:solidFill>
              <a:schemeClr val="bg2"/>
            </a:solidFill>
            <a:miter lim="800000"/>
            <a:headEnd/>
            <a:tailEnd/>
          </a:ln>
        </p:spPr>
        <p:txBody>
          <a:bodyPr rot="10800000" vert="eaVert" wrap="none" lIns="36000" tIns="36000" rIns="36000" bIns="36000" anchor="ctr" anchorCtr="0"/>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prstClr val="black"/>
                </a:solidFill>
                <a:latin typeface="Calibri" pitchFamily="34" charset="0"/>
                <a:cs typeface="Calibri" pitchFamily="34" charset="0"/>
              </a:rPr>
              <a:t>検証</a:t>
            </a:r>
            <a:endParaRPr lang="en-US" altLang="ja-JP" sz="1600" dirty="0">
              <a:solidFill>
                <a:prstClr val="black"/>
              </a:solidFill>
              <a:latin typeface="Calibri" pitchFamily="34" charset="0"/>
              <a:cs typeface="Calibri" pitchFamily="34" charset="0"/>
            </a:endParaRPr>
          </a:p>
        </p:txBody>
      </p:sp>
      <p:sp>
        <p:nvSpPr>
          <p:cNvPr id="67" name="AutoShape 45"/>
          <p:cNvSpPr>
            <a:spLocks noChangeArrowheads="1"/>
          </p:cNvSpPr>
          <p:nvPr/>
        </p:nvSpPr>
        <p:spPr bwMode="auto">
          <a:xfrm rot="5400000">
            <a:off x="4629919" y="5662856"/>
            <a:ext cx="655272" cy="1509106"/>
          </a:xfrm>
          <a:prstGeom prst="homePlate">
            <a:avLst>
              <a:gd name="adj" fmla="val 18970"/>
            </a:avLst>
          </a:prstGeom>
          <a:solidFill>
            <a:srgbClr val="FF99FF"/>
          </a:solidFill>
          <a:ln w="9525" algn="ctr">
            <a:solidFill>
              <a:schemeClr val="bg2"/>
            </a:solidFill>
            <a:miter lim="800000"/>
            <a:headEnd/>
            <a:tailEnd/>
          </a:ln>
        </p:spPr>
        <p:txBody>
          <a:bodyPr rot="10800000" vert="eaVert" wrap="none" lIns="36000" tIns="36000" rIns="36000" bIns="36000" anchor="ctr"/>
          <a:lstStyle>
            <a:defPPr>
              <a:defRPr lang="ja-JP"/>
            </a:defPPr>
            <a:lvl1pPr algn="l" rtl="0" fontAlgn="base">
              <a:spcBef>
                <a:spcPct val="0"/>
              </a:spcBef>
              <a:spcAft>
                <a:spcPct val="0"/>
              </a:spcAft>
              <a:defRPr kumimoji="1" sz="1400" b="1" kern="1200">
                <a:solidFill>
                  <a:srgbClr val="000000"/>
                </a:solidFill>
                <a:latin typeface="Arial" charset="0"/>
                <a:ea typeface="ＭＳ Ｐゴシック" charset="-128"/>
                <a:cs typeface="+mn-cs"/>
              </a:defRPr>
            </a:lvl1pPr>
            <a:lvl2pPr marL="457200" algn="l" rtl="0" fontAlgn="base">
              <a:spcBef>
                <a:spcPct val="0"/>
              </a:spcBef>
              <a:spcAft>
                <a:spcPct val="0"/>
              </a:spcAft>
              <a:defRPr kumimoji="1" sz="1400" b="1" kern="1200">
                <a:solidFill>
                  <a:srgbClr val="000000"/>
                </a:solidFill>
                <a:latin typeface="Arial" charset="0"/>
                <a:ea typeface="ＭＳ Ｐゴシック" charset="-128"/>
                <a:cs typeface="+mn-cs"/>
              </a:defRPr>
            </a:lvl2pPr>
            <a:lvl3pPr marL="914400" algn="l" rtl="0" fontAlgn="base">
              <a:spcBef>
                <a:spcPct val="0"/>
              </a:spcBef>
              <a:spcAft>
                <a:spcPct val="0"/>
              </a:spcAft>
              <a:defRPr kumimoji="1" sz="1400" b="1" kern="1200">
                <a:solidFill>
                  <a:srgbClr val="000000"/>
                </a:solidFill>
                <a:latin typeface="Arial" charset="0"/>
                <a:ea typeface="ＭＳ Ｐゴシック" charset="-128"/>
                <a:cs typeface="+mn-cs"/>
              </a:defRPr>
            </a:lvl3pPr>
            <a:lvl4pPr marL="1371600" algn="l" rtl="0" fontAlgn="base">
              <a:spcBef>
                <a:spcPct val="0"/>
              </a:spcBef>
              <a:spcAft>
                <a:spcPct val="0"/>
              </a:spcAft>
              <a:defRPr kumimoji="1" sz="1400" b="1" kern="1200">
                <a:solidFill>
                  <a:srgbClr val="000000"/>
                </a:solidFill>
                <a:latin typeface="Arial" charset="0"/>
                <a:ea typeface="ＭＳ Ｐゴシック" charset="-128"/>
                <a:cs typeface="+mn-cs"/>
              </a:defRPr>
            </a:lvl4pPr>
            <a:lvl5pPr marL="1828800" algn="l" rtl="0" fontAlgn="base">
              <a:spcBef>
                <a:spcPct val="0"/>
              </a:spcBef>
              <a:spcAft>
                <a:spcPct val="0"/>
              </a:spcAft>
              <a:defRPr kumimoji="1" sz="1400" b="1" kern="1200">
                <a:solidFill>
                  <a:srgbClr val="000000"/>
                </a:solidFill>
                <a:latin typeface="Arial" charset="0"/>
                <a:ea typeface="ＭＳ Ｐゴシック" charset="-128"/>
                <a:cs typeface="+mn-cs"/>
              </a:defRPr>
            </a:lvl5pPr>
            <a:lvl6pPr marL="2286000" algn="l" defTabSz="914400" rtl="0" eaLnBrk="1" latinLnBrk="0" hangingPunct="1">
              <a:defRPr kumimoji="1" sz="1400" b="1" kern="1200">
                <a:solidFill>
                  <a:srgbClr val="000000"/>
                </a:solidFill>
                <a:latin typeface="Arial" charset="0"/>
                <a:ea typeface="ＭＳ Ｐゴシック" charset="-128"/>
                <a:cs typeface="+mn-cs"/>
              </a:defRPr>
            </a:lvl6pPr>
            <a:lvl7pPr marL="2743200" algn="l" defTabSz="914400" rtl="0" eaLnBrk="1" latinLnBrk="0" hangingPunct="1">
              <a:defRPr kumimoji="1" sz="1400" b="1" kern="1200">
                <a:solidFill>
                  <a:srgbClr val="000000"/>
                </a:solidFill>
                <a:latin typeface="Arial" charset="0"/>
                <a:ea typeface="ＭＳ Ｐゴシック" charset="-128"/>
                <a:cs typeface="+mn-cs"/>
              </a:defRPr>
            </a:lvl7pPr>
            <a:lvl8pPr marL="3200400" algn="l" defTabSz="914400" rtl="0" eaLnBrk="1" latinLnBrk="0" hangingPunct="1">
              <a:defRPr kumimoji="1" sz="1400" b="1" kern="1200">
                <a:solidFill>
                  <a:srgbClr val="000000"/>
                </a:solidFill>
                <a:latin typeface="Arial" charset="0"/>
                <a:ea typeface="ＭＳ Ｐゴシック" charset="-128"/>
                <a:cs typeface="+mn-cs"/>
              </a:defRPr>
            </a:lvl8pPr>
            <a:lvl9pPr marL="3657600" algn="l" defTabSz="914400" rtl="0" eaLnBrk="1" latinLnBrk="0" hangingPunct="1">
              <a:defRPr kumimoji="1" sz="1400" b="1" kern="1200">
                <a:solidFill>
                  <a:srgbClr val="000000"/>
                </a:solidFill>
                <a:latin typeface="Arial" charset="0"/>
                <a:ea typeface="ＭＳ Ｐゴシック" charset="-128"/>
                <a:cs typeface="+mn-cs"/>
              </a:defRPr>
            </a:lvl9pPr>
          </a:lstStyle>
          <a:p>
            <a:pPr algn="ctr">
              <a:lnSpc>
                <a:spcPts val="1800"/>
              </a:lnSpc>
              <a:spcBef>
                <a:spcPts val="0"/>
              </a:spcBef>
            </a:pPr>
            <a:r>
              <a:rPr lang="ja-JP" altLang="en-US" sz="1600" dirty="0" smtClean="0">
                <a:solidFill>
                  <a:prstClr val="black"/>
                </a:solidFill>
                <a:latin typeface="Calibri" pitchFamily="34" charset="0"/>
                <a:cs typeface="Calibri" pitchFamily="34" charset="0"/>
              </a:rPr>
              <a:t>クレジット発行</a:t>
            </a:r>
            <a:endParaRPr lang="en-US" altLang="ja-JP" sz="1600" dirty="0">
              <a:solidFill>
                <a:prstClr val="black"/>
              </a:solidFill>
              <a:latin typeface="Calibri" pitchFamily="34" charset="0"/>
              <a:cs typeface="Calibri" pitchFamily="34" charset="0"/>
            </a:endParaRPr>
          </a:p>
        </p:txBody>
      </p:sp>
      <p:sp>
        <p:nvSpPr>
          <p:cNvPr id="70" name="テキスト ボックス 5"/>
          <p:cNvSpPr txBox="1">
            <a:spLocks noChangeArrowheads="1"/>
          </p:cNvSpPr>
          <p:nvPr/>
        </p:nvSpPr>
        <p:spPr bwMode="auto">
          <a:xfrm>
            <a:off x="6724551" y="782861"/>
            <a:ext cx="800197" cy="46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400" dirty="0" smtClean="0">
                <a:latin typeface="+mn-lt"/>
              </a:rPr>
              <a:t>CDM</a:t>
            </a:r>
            <a:endParaRPr lang="ja-JP" altLang="en-US" sz="2400" dirty="0">
              <a:latin typeface="+mn-lt"/>
            </a:endParaRPr>
          </a:p>
        </p:txBody>
      </p:sp>
      <p:sp>
        <p:nvSpPr>
          <p:cNvPr id="85" name="角丸四角形 84"/>
          <p:cNvSpPr/>
          <p:nvPr/>
        </p:nvSpPr>
        <p:spPr>
          <a:xfrm>
            <a:off x="5850886" y="1227853"/>
            <a:ext cx="2792113" cy="79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solidFill>
                  <a:prstClr val="black"/>
                </a:solidFill>
                <a:latin typeface="Arial" charset="0"/>
                <a:ea typeface="ＭＳ Ｐゴシック" pitchFamily="50" charset="-128"/>
              </a:rPr>
              <a:t>プロジェクト参加者</a:t>
            </a:r>
            <a:endParaRPr lang="en-US" altLang="ja-JP" dirty="0" smtClean="0">
              <a:solidFill>
                <a:prstClr val="black"/>
              </a:solidFill>
              <a:latin typeface="Arial" charset="0"/>
              <a:ea typeface="ＭＳ Ｐゴシック" pitchFamily="50" charset="-128"/>
            </a:endParaRPr>
          </a:p>
        </p:txBody>
      </p:sp>
      <p:sp>
        <p:nvSpPr>
          <p:cNvPr id="86" name="角丸四角形 85"/>
          <p:cNvSpPr/>
          <p:nvPr/>
        </p:nvSpPr>
        <p:spPr>
          <a:xfrm>
            <a:off x="5850887" y="2263102"/>
            <a:ext cx="2792113" cy="6552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solidFill>
                  <a:prstClr val="black"/>
                </a:solidFill>
                <a:latin typeface="Arial" charset="0"/>
                <a:ea typeface="ＭＳ Ｐゴシック" pitchFamily="50" charset="-128"/>
              </a:rPr>
              <a:t>CDM</a:t>
            </a:r>
            <a:r>
              <a:rPr lang="ja-JP" altLang="en-US" dirty="0" smtClean="0">
                <a:solidFill>
                  <a:prstClr val="black"/>
                </a:solidFill>
                <a:latin typeface="Arial" charset="0"/>
                <a:ea typeface="ＭＳ Ｐゴシック" pitchFamily="50" charset="-128"/>
              </a:rPr>
              <a:t>理事会</a:t>
            </a:r>
          </a:p>
        </p:txBody>
      </p:sp>
      <p:sp>
        <p:nvSpPr>
          <p:cNvPr id="88" name="角丸四角形 87"/>
          <p:cNvSpPr/>
          <p:nvPr/>
        </p:nvSpPr>
        <p:spPr>
          <a:xfrm>
            <a:off x="5843817" y="3098899"/>
            <a:ext cx="2792113" cy="5052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solidFill>
                  <a:prstClr val="black"/>
                </a:solidFill>
                <a:latin typeface="Arial" charset="0"/>
                <a:ea typeface="ＭＳ Ｐゴシック" pitchFamily="50" charset="-128"/>
              </a:rPr>
              <a:t>プロジェクト参加者</a:t>
            </a:r>
          </a:p>
        </p:txBody>
      </p:sp>
      <p:sp>
        <p:nvSpPr>
          <p:cNvPr id="90" name="角丸四角形 89"/>
          <p:cNvSpPr/>
          <p:nvPr/>
        </p:nvSpPr>
        <p:spPr>
          <a:xfrm>
            <a:off x="5884343" y="3784347"/>
            <a:ext cx="2792113" cy="52318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solidFill>
                  <a:prstClr val="black"/>
                </a:solidFill>
                <a:latin typeface="Arial" charset="0"/>
                <a:ea typeface="ＭＳ Ｐゴシック" pitchFamily="50" charset="-128"/>
              </a:rPr>
              <a:t>指定運営機関</a:t>
            </a:r>
            <a:r>
              <a:rPr lang="en-US" altLang="ja-JP" dirty="0" smtClean="0">
                <a:solidFill>
                  <a:prstClr val="black"/>
                </a:solidFill>
                <a:latin typeface="Arial" charset="0"/>
                <a:ea typeface="ＭＳ Ｐゴシック" pitchFamily="50" charset="-128"/>
              </a:rPr>
              <a:t>(DOEs)</a:t>
            </a:r>
            <a:endParaRPr lang="ja-JP" altLang="en-US" dirty="0" smtClean="0">
              <a:solidFill>
                <a:prstClr val="black"/>
              </a:solidFill>
              <a:latin typeface="Arial" charset="0"/>
              <a:ea typeface="ＭＳ Ｐゴシック" pitchFamily="50" charset="-128"/>
            </a:endParaRPr>
          </a:p>
        </p:txBody>
      </p:sp>
      <p:sp>
        <p:nvSpPr>
          <p:cNvPr id="92" name="角丸四角形 91"/>
          <p:cNvSpPr/>
          <p:nvPr/>
        </p:nvSpPr>
        <p:spPr>
          <a:xfrm>
            <a:off x="5838474" y="4385911"/>
            <a:ext cx="2792113" cy="4668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solidFill>
                  <a:prstClr val="black"/>
                </a:solidFill>
                <a:latin typeface="Arial" charset="0"/>
                <a:ea typeface="ＭＳ Ｐゴシック" pitchFamily="50" charset="-128"/>
              </a:rPr>
              <a:t>CDM</a:t>
            </a:r>
            <a:r>
              <a:rPr lang="ja-JP" altLang="en-US" dirty="0" smtClean="0">
                <a:solidFill>
                  <a:prstClr val="black"/>
                </a:solidFill>
                <a:latin typeface="Arial" charset="0"/>
                <a:ea typeface="ＭＳ Ｐゴシック" pitchFamily="50" charset="-128"/>
              </a:rPr>
              <a:t>理事会</a:t>
            </a:r>
          </a:p>
        </p:txBody>
      </p:sp>
      <p:sp>
        <p:nvSpPr>
          <p:cNvPr id="94" name="角丸四角形 93"/>
          <p:cNvSpPr/>
          <p:nvPr/>
        </p:nvSpPr>
        <p:spPr>
          <a:xfrm>
            <a:off x="5838473" y="4932178"/>
            <a:ext cx="2792113" cy="5052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dirty="0" smtClean="0">
                <a:solidFill>
                  <a:prstClr val="black"/>
                </a:solidFill>
                <a:latin typeface="Arial" charset="0"/>
                <a:ea typeface="ＭＳ Ｐゴシック" pitchFamily="50" charset="-128"/>
              </a:rPr>
              <a:t>プロジェクト参加者</a:t>
            </a:r>
          </a:p>
        </p:txBody>
      </p:sp>
      <p:sp>
        <p:nvSpPr>
          <p:cNvPr id="96" name="角丸四角形 95"/>
          <p:cNvSpPr/>
          <p:nvPr/>
        </p:nvSpPr>
        <p:spPr>
          <a:xfrm>
            <a:off x="5845189" y="5532411"/>
            <a:ext cx="2792113" cy="4372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smtClean="0">
                <a:solidFill>
                  <a:prstClr val="black"/>
                </a:solidFill>
                <a:latin typeface="Arial" charset="0"/>
                <a:ea typeface="ＭＳ Ｐゴシック" pitchFamily="50" charset="-128"/>
              </a:rPr>
              <a:t>指定運営機関</a:t>
            </a:r>
            <a:r>
              <a:rPr lang="en-US" altLang="ja-JP" sz="1600" dirty="0" smtClean="0">
                <a:solidFill>
                  <a:prstClr val="black"/>
                </a:solidFill>
                <a:latin typeface="Arial" charset="0"/>
                <a:ea typeface="ＭＳ Ｐゴシック" pitchFamily="50" charset="-128"/>
              </a:rPr>
              <a:t>(DOEs)</a:t>
            </a:r>
            <a:endParaRPr lang="ja-JP" altLang="en-US" sz="1600" dirty="0" smtClean="0">
              <a:solidFill>
                <a:prstClr val="black"/>
              </a:solidFill>
              <a:latin typeface="Arial" charset="0"/>
              <a:ea typeface="ＭＳ Ｐゴシック" pitchFamily="50" charset="-128"/>
            </a:endParaRPr>
          </a:p>
        </p:txBody>
      </p:sp>
      <p:sp>
        <p:nvSpPr>
          <p:cNvPr id="98" name="角丸四角形 97"/>
          <p:cNvSpPr/>
          <p:nvPr/>
        </p:nvSpPr>
        <p:spPr>
          <a:xfrm>
            <a:off x="5838472" y="6089810"/>
            <a:ext cx="2792113" cy="5123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dirty="0" smtClean="0">
                <a:solidFill>
                  <a:prstClr val="black"/>
                </a:solidFill>
                <a:latin typeface="Arial" charset="0"/>
                <a:ea typeface="ＭＳ Ｐゴシック" pitchFamily="50" charset="-128"/>
              </a:rPr>
              <a:t>CDM</a:t>
            </a:r>
            <a:r>
              <a:rPr lang="ja-JP" altLang="en-US" dirty="0" smtClean="0">
                <a:solidFill>
                  <a:prstClr val="black"/>
                </a:solidFill>
                <a:latin typeface="Arial" charset="0"/>
                <a:ea typeface="ＭＳ Ｐゴシック" pitchFamily="50" charset="-128"/>
              </a:rPr>
              <a:t>理事会</a:t>
            </a:r>
          </a:p>
        </p:txBody>
      </p:sp>
      <p:sp>
        <p:nvSpPr>
          <p:cNvPr id="6" name="テキスト ボックス 5"/>
          <p:cNvSpPr txBox="1"/>
          <p:nvPr/>
        </p:nvSpPr>
        <p:spPr>
          <a:xfrm>
            <a:off x="3170391" y="844412"/>
            <a:ext cx="3334567" cy="338554"/>
          </a:xfrm>
          <a:prstGeom prst="rect">
            <a:avLst/>
          </a:prstGeom>
          <a:noFill/>
        </p:spPr>
        <p:txBody>
          <a:bodyPr wrap="none" rtlCol="0">
            <a:spAutoFit/>
          </a:bodyPr>
          <a:lstStyle/>
          <a:p>
            <a:r>
              <a:rPr kumimoji="1" lang="en-US" altLang="ja-JP" sz="1600" dirty="0" smtClean="0"/>
              <a:t>&lt;</a:t>
            </a:r>
            <a:r>
              <a:rPr kumimoji="1" lang="ja-JP" altLang="en-US" sz="1600" dirty="0" smtClean="0"/>
              <a:t>各プロセスにおける主な活動主体</a:t>
            </a:r>
            <a:r>
              <a:rPr kumimoji="1" lang="en-US" altLang="ja-JP" sz="1600" dirty="0" smtClean="0"/>
              <a:t>&gt;</a:t>
            </a:r>
            <a:endParaRPr kumimoji="1" lang="ja-JP" altLang="en-US" sz="1600" dirty="0"/>
          </a:p>
        </p:txBody>
      </p:sp>
      <p:sp>
        <p:nvSpPr>
          <p:cNvPr id="104"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8</a:t>
            </a:fld>
            <a:endParaRPr lang="ja-JP" altLang="en-US" sz="2800" dirty="0">
              <a:solidFill>
                <a:schemeClr val="tx1"/>
              </a:solidFill>
            </a:endParaRPr>
          </a:p>
        </p:txBody>
      </p:sp>
      <p:sp>
        <p:nvSpPr>
          <p:cNvPr id="47" name="角丸四角形 46"/>
          <p:cNvSpPr/>
          <p:nvPr/>
        </p:nvSpPr>
        <p:spPr>
          <a:xfrm>
            <a:off x="920023" y="1227816"/>
            <a:ext cx="3209533" cy="79208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1060286" y="1331470"/>
            <a:ext cx="2929007" cy="584775"/>
          </a:xfrm>
          <a:prstGeom prst="rect">
            <a:avLst/>
          </a:prstGeom>
          <a:noFill/>
        </p:spPr>
        <p:txBody>
          <a:bodyPr wrap="none" rtlCol="0">
            <a:spAutoFit/>
          </a:bodyPr>
          <a:lstStyle/>
          <a:p>
            <a:pPr algn="ctr"/>
            <a:r>
              <a:rPr lang="ja-JP" altLang="en-US" sz="1600" dirty="0">
                <a:solidFill>
                  <a:schemeClr val="bg1"/>
                </a:solidFill>
              </a:rPr>
              <a:t>プロジェクト参加者 </a:t>
            </a:r>
            <a:r>
              <a:rPr lang="en-US" altLang="ja-JP" sz="1600" dirty="0">
                <a:solidFill>
                  <a:schemeClr val="bg1"/>
                </a:solidFill>
              </a:rPr>
              <a:t>/ </a:t>
            </a:r>
            <a:r>
              <a:rPr lang="ja-JP" altLang="en-US" sz="1600" dirty="0">
                <a:solidFill>
                  <a:schemeClr val="bg1"/>
                </a:solidFill>
              </a:rPr>
              <a:t>各国政府</a:t>
            </a:r>
            <a:endParaRPr lang="en-US" altLang="ja-JP" sz="1600" dirty="0">
              <a:solidFill>
                <a:schemeClr val="bg1"/>
              </a:solidFill>
            </a:endParaRPr>
          </a:p>
          <a:p>
            <a:pPr algn="ctr"/>
            <a:r>
              <a:rPr lang="ja-JP" altLang="en-US" sz="1600" dirty="0">
                <a:solidFill>
                  <a:schemeClr val="bg1"/>
                </a:solidFill>
              </a:rPr>
              <a:t>また合同委員会により開発可能</a:t>
            </a:r>
            <a:endParaRPr lang="en-US" altLang="ja-JP" sz="1600" dirty="0">
              <a:solidFill>
                <a:schemeClr val="bg1"/>
              </a:solidFill>
            </a:endParaRPr>
          </a:p>
        </p:txBody>
      </p:sp>
      <p:sp>
        <p:nvSpPr>
          <p:cNvPr id="49" name="角丸四角形 48"/>
          <p:cNvSpPr/>
          <p:nvPr/>
        </p:nvSpPr>
        <p:spPr>
          <a:xfrm>
            <a:off x="920023" y="2263065"/>
            <a:ext cx="3209533" cy="655272"/>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1855375" y="2406035"/>
            <a:ext cx="1338828" cy="369332"/>
          </a:xfrm>
          <a:prstGeom prst="rect">
            <a:avLst/>
          </a:prstGeom>
          <a:noFill/>
        </p:spPr>
        <p:txBody>
          <a:bodyPr wrap="none" rtlCol="0">
            <a:spAutoFit/>
          </a:bodyPr>
          <a:lstStyle/>
          <a:p>
            <a:r>
              <a:rPr lang="ja-JP" altLang="en-US" dirty="0">
                <a:solidFill>
                  <a:schemeClr val="bg1"/>
                </a:solidFill>
              </a:rPr>
              <a:t>合同委員会</a:t>
            </a:r>
          </a:p>
        </p:txBody>
      </p:sp>
      <p:sp>
        <p:nvSpPr>
          <p:cNvPr id="51" name="角丸四角形 50"/>
          <p:cNvSpPr/>
          <p:nvPr/>
        </p:nvSpPr>
        <p:spPr>
          <a:xfrm>
            <a:off x="920023" y="3098862"/>
            <a:ext cx="3209533" cy="50521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52" name="テキスト ボックス 51"/>
          <p:cNvSpPr txBox="1"/>
          <p:nvPr/>
        </p:nvSpPr>
        <p:spPr>
          <a:xfrm>
            <a:off x="1496303" y="3143168"/>
            <a:ext cx="2056973" cy="369332"/>
          </a:xfrm>
          <a:prstGeom prst="rect">
            <a:avLst/>
          </a:prstGeom>
          <a:noFill/>
        </p:spPr>
        <p:txBody>
          <a:bodyPr wrap="none" rtlCol="0">
            <a:spAutoFit/>
          </a:bodyPr>
          <a:lstStyle/>
          <a:p>
            <a:r>
              <a:rPr lang="ja-JP" altLang="en-US" dirty="0">
                <a:solidFill>
                  <a:schemeClr val="bg1"/>
                </a:solidFill>
              </a:rPr>
              <a:t>プロジェクト参加者</a:t>
            </a:r>
          </a:p>
        </p:txBody>
      </p:sp>
      <p:sp>
        <p:nvSpPr>
          <p:cNvPr id="53" name="角丸四角形 52"/>
          <p:cNvSpPr/>
          <p:nvPr/>
        </p:nvSpPr>
        <p:spPr>
          <a:xfrm>
            <a:off x="920023" y="3813153"/>
            <a:ext cx="3209533" cy="437274"/>
          </a:xfrm>
          <a:prstGeom prst="roundRect">
            <a:avLst/>
          </a:prstGeom>
          <a:solidFill>
            <a:srgbClr val="B48900"/>
          </a:solidFill>
          <a:ln>
            <a:solidFill>
              <a:srgbClr val="B48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1457830" y="3847124"/>
            <a:ext cx="2133918" cy="369332"/>
          </a:xfrm>
          <a:prstGeom prst="rect">
            <a:avLst/>
          </a:prstGeom>
          <a:noFill/>
        </p:spPr>
        <p:txBody>
          <a:bodyPr wrap="none" rtlCol="0">
            <a:spAutoFit/>
          </a:bodyPr>
          <a:lstStyle/>
          <a:p>
            <a:r>
              <a:rPr lang="ja-JP" altLang="en-US" dirty="0">
                <a:solidFill>
                  <a:schemeClr val="bg1"/>
                </a:solidFill>
              </a:rPr>
              <a:t>第三者機関（</a:t>
            </a:r>
            <a:r>
              <a:rPr lang="en-US" altLang="ja-JP" dirty="0">
                <a:solidFill>
                  <a:schemeClr val="bg1"/>
                </a:solidFill>
              </a:rPr>
              <a:t>TPEs</a:t>
            </a:r>
            <a:r>
              <a:rPr lang="ja-JP" altLang="en-US" dirty="0">
                <a:solidFill>
                  <a:schemeClr val="bg1"/>
                </a:solidFill>
              </a:rPr>
              <a:t>）</a:t>
            </a:r>
          </a:p>
        </p:txBody>
      </p:sp>
      <p:sp>
        <p:nvSpPr>
          <p:cNvPr id="55" name="角丸四角形 54"/>
          <p:cNvSpPr/>
          <p:nvPr/>
        </p:nvSpPr>
        <p:spPr>
          <a:xfrm>
            <a:off x="920023" y="4385874"/>
            <a:ext cx="3209533" cy="466889"/>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58" name="テキスト ボックス 57"/>
          <p:cNvSpPr txBox="1"/>
          <p:nvPr/>
        </p:nvSpPr>
        <p:spPr>
          <a:xfrm>
            <a:off x="1855375" y="4440018"/>
            <a:ext cx="1338828" cy="369332"/>
          </a:xfrm>
          <a:prstGeom prst="rect">
            <a:avLst/>
          </a:prstGeom>
          <a:noFill/>
        </p:spPr>
        <p:txBody>
          <a:bodyPr wrap="none" rtlCol="0">
            <a:spAutoFit/>
          </a:bodyPr>
          <a:lstStyle/>
          <a:p>
            <a:r>
              <a:rPr lang="ja-JP" altLang="en-US" dirty="0">
                <a:solidFill>
                  <a:schemeClr val="bg1"/>
                </a:solidFill>
              </a:rPr>
              <a:t>合同委員会</a:t>
            </a:r>
          </a:p>
        </p:txBody>
      </p:sp>
      <p:sp>
        <p:nvSpPr>
          <p:cNvPr id="60" name="角丸四角形 59"/>
          <p:cNvSpPr/>
          <p:nvPr/>
        </p:nvSpPr>
        <p:spPr>
          <a:xfrm>
            <a:off x="920023" y="4932141"/>
            <a:ext cx="3209533" cy="505216"/>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1496303" y="5000083"/>
            <a:ext cx="2056973" cy="369332"/>
          </a:xfrm>
          <a:prstGeom prst="rect">
            <a:avLst/>
          </a:prstGeom>
          <a:noFill/>
        </p:spPr>
        <p:txBody>
          <a:bodyPr wrap="none" rtlCol="0">
            <a:spAutoFit/>
          </a:bodyPr>
          <a:lstStyle/>
          <a:p>
            <a:r>
              <a:rPr lang="ja-JP" altLang="en-US" dirty="0">
                <a:solidFill>
                  <a:schemeClr val="bg1"/>
                </a:solidFill>
              </a:rPr>
              <a:t>プロジェクト参加者</a:t>
            </a:r>
          </a:p>
        </p:txBody>
      </p:sp>
      <p:sp>
        <p:nvSpPr>
          <p:cNvPr id="68" name="角丸四角形 67"/>
          <p:cNvSpPr/>
          <p:nvPr/>
        </p:nvSpPr>
        <p:spPr>
          <a:xfrm>
            <a:off x="920023" y="5532374"/>
            <a:ext cx="3209533" cy="437274"/>
          </a:xfrm>
          <a:prstGeom prst="roundRect">
            <a:avLst/>
          </a:prstGeom>
          <a:solidFill>
            <a:srgbClr val="B48900"/>
          </a:solidFill>
          <a:ln>
            <a:solidFill>
              <a:srgbClr val="B48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457830" y="5600316"/>
            <a:ext cx="2133918" cy="369332"/>
          </a:xfrm>
          <a:prstGeom prst="rect">
            <a:avLst/>
          </a:prstGeom>
          <a:noFill/>
        </p:spPr>
        <p:txBody>
          <a:bodyPr wrap="none" rtlCol="0">
            <a:spAutoFit/>
          </a:bodyPr>
          <a:lstStyle/>
          <a:p>
            <a:r>
              <a:rPr lang="ja-JP" altLang="en-US" dirty="0">
                <a:solidFill>
                  <a:schemeClr val="bg1"/>
                </a:solidFill>
              </a:rPr>
              <a:t>第三者機関（</a:t>
            </a:r>
            <a:r>
              <a:rPr lang="en-US" altLang="ja-JP" dirty="0">
                <a:solidFill>
                  <a:schemeClr val="bg1"/>
                </a:solidFill>
              </a:rPr>
              <a:t>TPEs</a:t>
            </a:r>
            <a:r>
              <a:rPr lang="ja-JP" altLang="en-US" dirty="0">
                <a:solidFill>
                  <a:schemeClr val="bg1"/>
                </a:solidFill>
              </a:rPr>
              <a:t>）</a:t>
            </a:r>
          </a:p>
        </p:txBody>
      </p:sp>
      <p:sp>
        <p:nvSpPr>
          <p:cNvPr id="91" name="角丸四角形 90"/>
          <p:cNvSpPr/>
          <p:nvPr/>
        </p:nvSpPr>
        <p:spPr>
          <a:xfrm>
            <a:off x="920023" y="6089773"/>
            <a:ext cx="3209533" cy="58452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93" name="テキスト ボックス 92"/>
          <p:cNvSpPr txBox="1"/>
          <p:nvPr/>
        </p:nvSpPr>
        <p:spPr>
          <a:xfrm>
            <a:off x="1205470" y="6089520"/>
            <a:ext cx="2618024" cy="584775"/>
          </a:xfrm>
          <a:prstGeom prst="rect">
            <a:avLst/>
          </a:prstGeom>
          <a:noFill/>
        </p:spPr>
        <p:txBody>
          <a:bodyPr wrap="none" rtlCol="0">
            <a:spAutoFit/>
          </a:bodyPr>
          <a:lstStyle/>
          <a:p>
            <a:r>
              <a:rPr lang="ja-JP" altLang="en-US" sz="1600" dirty="0">
                <a:solidFill>
                  <a:schemeClr val="bg1"/>
                </a:solidFill>
              </a:rPr>
              <a:t>合同委員会が発行量を</a:t>
            </a:r>
            <a:r>
              <a:rPr lang="ja-JP" altLang="en-US" sz="1600" dirty="0" smtClean="0">
                <a:solidFill>
                  <a:schemeClr val="bg1"/>
                </a:solidFill>
              </a:rPr>
              <a:t>決定</a:t>
            </a:r>
            <a:endParaRPr lang="en-US" altLang="ja-JP" sz="1600" dirty="0">
              <a:solidFill>
                <a:schemeClr val="bg1"/>
              </a:solidFill>
            </a:endParaRPr>
          </a:p>
          <a:p>
            <a:r>
              <a:rPr lang="ja-JP" altLang="en-US" sz="1600" dirty="0">
                <a:solidFill>
                  <a:schemeClr val="bg1"/>
                </a:solidFill>
              </a:rPr>
              <a:t>各国政府がクレジットを発行</a:t>
            </a:r>
          </a:p>
        </p:txBody>
      </p:sp>
      <p:sp>
        <p:nvSpPr>
          <p:cNvPr id="71" name="左大かっこ 70"/>
          <p:cNvSpPr/>
          <p:nvPr/>
        </p:nvSpPr>
        <p:spPr>
          <a:xfrm>
            <a:off x="759768" y="4005064"/>
            <a:ext cx="261743" cy="1728192"/>
          </a:xfrm>
          <a:prstGeom prst="leftBracket">
            <a:avLst/>
          </a:prstGeom>
          <a:ln w="38100">
            <a:solidFill>
              <a:srgbClr val="B48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正方形/長方形 71"/>
          <p:cNvSpPr/>
          <p:nvPr/>
        </p:nvSpPr>
        <p:spPr>
          <a:xfrm>
            <a:off x="49463" y="3781377"/>
            <a:ext cx="738664" cy="2140971"/>
          </a:xfrm>
          <a:prstGeom prst="rect">
            <a:avLst/>
          </a:prstGeom>
        </p:spPr>
        <p:txBody>
          <a:bodyPr vert="eaVert" wrap="none">
            <a:spAutoFit/>
          </a:bodyPr>
          <a:lstStyle/>
          <a:p>
            <a:r>
              <a:rPr lang="ja-JP" altLang="en-US" dirty="0" smtClean="0">
                <a:solidFill>
                  <a:srgbClr val="B48900"/>
                </a:solidFill>
              </a:rPr>
              <a:t>同じ機関が実施可能</a:t>
            </a:r>
            <a:endParaRPr lang="en-US" altLang="ja-JP" dirty="0" smtClean="0">
              <a:solidFill>
                <a:srgbClr val="B48900"/>
              </a:solidFill>
            </a:endParaRPr>
          </a:p>
          <a:p>
            <a:r>
              <a:rPr lang="ja-JP" altLang="en-US" dirty="0" smtClean="0">
                <a:solidFill>
                  <a:srgbClr val="B48900"/>
                </a:solidFill>
              </a:rPr>
              <a:t>同時に実施可能</a:t>
            </a:r>
            <a:endParaRPr lang="ja-JP" altLang="en-US" dirty="0">
              <a:solidFill>
                <a:srgbClr val="B48900"/>
              </a:solidFill>
            </a:endParaRPr>
          </a:p>
        </p:txBody>
      </p:sp>
    </p:spTree>
    <p:extLst>
      <p:ext uri="{BB962C8B-B14F-4D97-AF65-F5344CB8AC3E}">
        <p14:creationId xmlns:p14="http://schemas.microsoft.com/office/powerpoint/2010/main" val="389910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964876440"/>
              </p:ext>
            </p:extLst>
          </p:nvPr>
        </p:nvGraphicFramePr>
        <p:xfrm>
          <a:off x="144463" y="908720"/>
          <a:ext cx="8856662" cy="5544698"/>
        </p:xfrm>
        <a:graphic>
          <a:graphicData uri="http://schemas.openxmlformats.org/drawingml/2006/table">
            <a:tbl>
              <a:tblPr firstRow="1" bandRow="1">
                <a:tableStyleId>{5C22544A-7EE6-4342-B048-85BDC9FD1C3A}</a:tableStyleId>
              </a:tblPr>
              <a:tblGrid>
                <a:gridCol w="1475209"/>
                <a:gridCol w="3384376"/>
                <a:gridCol w="3997077"/>
              </a:tblGrid>
              <a:tr h="370364">
                <a:tc>
                  <a:txBody>
                    <a:bodyPr/>
                    <a:lstStyle/>
                    <a:p>
                      <a:pPr algn="ctr"/>
                      <a:endParaRPr kumimoji="1" lang="ja-JP" altLang="en-US" sz="1800" dirty="0"/>
                    </a:p>
                  </a:txBody>
                  <a:tcPr marL="91437" marR="91437" marT="45721" marB="45721"/>
                </a:tc>
                <a:tc>
                  <a:txBody>
                    <a:bodyPr/>
                    <a:lstStyle/>
                    <a:p>
                      <a:pPr algn="ctr"/>
                      <a:r>
                        <a:rPr kumimoji="1" lang="ja-JP" altLang="en-US" sz="1800" dirty="0" smtClean="0"/>
                        <a:t>二国間オフセット・クレジット制度</a:t>
                      </a:r>
                      <a:r>
                        <a:rPr kumimoji="1" lang="en-US" altLang="ja-JP" sz="1800" dirty="0" smtClean="0"/>
                        <a:t>  </a:t>
                      </a:r>
                      <a:endParaRPr kumimoji="1" lang="ja-JP" altLang="en-US" sz="1800" dirty="0"/>
                    </a:p>
                  </a:txBody>
                  <a:tcPr marL="91437" marR="91437" marT="45721" marB="45721"/>
                </a:tc>
                <a:tc>
                  <a:txBody>
                    <a:bodyPr/>
                    <a:lstStyle/>
                    <a:p>
                      <a:pPr algn="ctr"/>
                      <a:r>
                        <a:rPr kumimoji="1" lang="en-US" altLang="ja-JP" sz="1800" dirty="0" smtClean="0">
                          <a:solidFill>
                            <a:schemeClr val="bg1"/>
                          </a:solidFill>
                        </a:rPr>
                        <a:t>CDM</a:t>
                      </a:r>
                      <a:endParaRPr kumimoji="1" lang="ja-JP" altLang="en-US" sz="1800" dirty="0">
                        <a:solidFill>
                          <a:schemeClr val="bg1"/>
                        </a:solidFill>
                      </a:endParaRPr>
                    </a:p>
                  </a:txBody>
                  <a:tcPr marL="91437" marR="91437" marT="45721" marB="45721"/>
                </a:tc>
              </a:tr>
              <a:tr h="883150">
                <a:tc>
                  <a:txBody>
                    <a:bodyPr/>
                    <a:lstStyle/>
                    <a:p>
                      <a:pPr>
                        <a:lnSpc>
                          <a:spcPts val="1800"/>
                        </a:lnSpc>
                      </a:pPr>
                      <a:r>
                        <a:rPr kumimoji="1" lang="ja-JP" altLang="en-US" sz="1600" dirty="0" smtClean="0">
                          <a:solidFill>
                            <a:schemeClr val="tx1"/>
                          </a:solidFill>
                        </a:rPr>
                        <a:t>ガバナンス</a:t>
                      </a:r>
                      <a:endParaRPr kumimoji="1" lang="ja-JP" altLang="en-US" sz="1600" dirty="0">
                        <a:solidFill>
                          <a:schemeClr val="tx1"/>
                        </a:solidFill>
                      </a:endParaRPr>
                    </a:p>
                  </a:txBody>
                  <a:tcPr marL="91437" marR="91437" marT="45721" marB="45721"/>
                </a:tc>
                <a:tc>
                  <a:txBody>
                    <a:bodyPr/>
                    <a:lstStyle/>
                    <a:p>
                      <a:pPr marL="95250" indent="-95250">
                        <a:lnSpc>
                          <a:spcPts val="1800"/>
                        </a:lnSpc>
                        <a:buFontTx/>
                        <a:buChar char="-"/>
                      </a:pPr>
                      <a:r>
                        <a:rPr kumimoji="1" lang="en-US" altLang="ja-JP" sz="1600" baseline="0" dirty="0" smtClean="0">
                          <a:solidFill>
                            <a:schemeClr val="tx1"/>
                          </a:solidFill>
                        </a:rPr>
                        <a:t>“</a:t>
                      </a:r>
                      <a:r>
                        <a:rPr kumimoji="1" lang="ja-JP" altLang="en-US" sz="1600" baseline="0" dirty="0" smtClean="0">
                          <a:solidFill>
                            <a:schemeClr val="tx1"/>
                          </a:solidFill>
                        </a:rPr>
                        <a:t>分権的</a:t>
                      </a:r>
                      <a:r>
                        <a:rPr kumimoji="1" lang="en-US" altLang="ja-JP" sz="1600" baseline="0" dirty="0" smtClean="0">
                          <a:solidFill>
                            <a:schemeClr val="tx1"/>
                          </a:solidFill>
                        </a:rPr>
                        <a:t>” </a:t>
                      </a:r>
                      <a:r>
                        <a:rPr kumimoji="1" lang="ja-JP" altLang="en-US" sz="1600" baseline="0" dirty="0" smtClean="0">
                          <a:solidFill>
                            <a:schemeClr val="tx1"/>
                          </a:solidFill>
                        </a:rPr>
                        <a:t>構造</a:t>
                      </a:r>
                      <a:r>
                        <a:rPr kumimoji="1" lang="en-US" altLang="ja-JP" sz="1600" baseline="0" dirty="0" smtClean="0">
                          <a:solidFill>
                            <a:schemeClr val="tx1"/>
                          </a:solidFill>
                        </a:rPr>
                        <a:t> </a:t>
                      </a:r>
                    </a:p>
                    <a:p>
                      <a:pPr marL="85725" indent="-85725">
                        <a:lnSpc>
                          <a:spcPts val="1800"/>
                        </a:lnSpc>
                        <a:buFontTx/>
                        <a:buNone/>
                      </a:pPr>
                      <a:r>
                        <a:rPr kumimoji="1" lang="en-US" altLang="ja-JP" sz="1600" baseline="0" dirty="0" smtClean="0">
                          <a:solidFill>
                            <a:schemeClr val="tx1"/>
                          </a:solidFill>
                        </a:rPr>
                        <a:t>    (</a:t>
                      </a:r>
                      <a:r>
                        <a:rPr kumimoji="1" lang="ja-JP" altLang="en-US" sz="1600" baseline="0" dirty="0" smtClean="0">
                          <a:solidFill>
                            <a:schemeClr val="tx1"/>
                          </a:solidFill>
                        </a:rPr>
                        <a:t>各国政府、合同委員会</a:t>
                      </a:r>
                      <a:r>
                        <a:rPr kumimoji="1" lang="en-US" altLang="ja-JP" sz="1600" baseline="0" dirty="0" smtClean="0">
                          <a:solidFill>
                            <a:schemeClr val="tx1"/>
                          </a:solidFill>
                        </a:rPr>
                        <a:t>)</a:t>
                      </a:r>
                    </a:p>
                  </a:txBody>
                  <a:tcPr marL="91437" marR="91437" marT="45721" marB="45721"/>
                </a:tc>
                <a:tc>
                  <a:txBody>
                    <a:bodyPr/>
                    <a:lstStyle/>
                    <a:p>
                      <a:pPr marL="85725" indent="-85725">
                        <a:buFontTx/>
                        <a:buChar char="-"/>
                      </a:pPr>
                      <a:r>
                        <a:rPr kumimoji="1" lang="en-US" altLang="ja-JP" sz="1600" dirty="0" smtClean="0">
                          <a:solidFill>
                            <a:schemeClr val="tx1"/>
                          </a:solidFill>
                        </a:rPr>
                        <a:t>“</a:t>
                      </a:r>
                      <a:r>
                        <a:rPr kumimoji="1" lang="ja-JP" altLang="en-US" sz="1600" dirty="0" smtClean="0">
                          <a:solidFill>
                            <a:schemeClr val="tx1"/>
                          </a:solidFill>
                        </a:rPr>
                        <a:t>中央集権的</a:t>
                      </a:r>
                      <a:r>
                        <a:rPr kumimoji="1" lang="en-US" altLang="ja-JP" sz="1600" dirty="0" smtClean="0">
                          <a:solidFill>
                            <a:schemeClr val="tx1"/>
                          </a:solidFill>
                        </a:rPr>
                        <a:t>”</a:t>
                      </a:r>
                      <a:r>
                        <a:rPr kumimoji="1" lang="ja-JP" altLang="en-US" sz="1600" dirty="0" smtClean="0">
                          <a:solidFill>
                            <a:schemeClr val="tx1"/>
                          </a:solidFill>
                        </a:rPr>
                        <a:t>構造</a:t>
                      </a:r>
                      <a:endParaRPr kumimoji="1" lang="en-US" altLang="ja-JP" sz="1600" dirty="0" smtClean="0">
                        <a:solidFill>
                          <a:schemeClr val="tx1"/>
                        </a:solidFill>
                      </a:endParaRPr>
                    </a:p>
                    <a:p>
                      <a:pPr marL="85725" indent="-85725">
                        <a:buFontTx/>
                        <a:buNone/>
                      </a:pPr>
                      <a:r>
                        <a:rPr kumimoji="1" lang="en-US" altLang="ja-JP" sz="1600" dirty="0" smtClean="0">
                          <a:solidFill>
                            <a:schemeClr val="tx1"/>
                          </a:solidFill>
                        </a:rPr>
                        <a:t>   (</a:t>
                      </a:r>
                      <a:r>
                        <a:rPr kumimoji="1" lang="ja-JP" altLang="en-US" sz="1600" dirty="0" smtClean="0">
                          <a:solidFill>
                            <a:schemeClr val="tx1"/>
                          </a:solidFill>
                        </a:rPr>
                        <a:t>京都議定書締約国会合、</a:t>
                      </a:r>
                      <a:r>
                        <a:rPr kumimoji="1" lang="en-US" altLang="ja-JP" sz="1600" dirty="0" smtClean="0">
                          <a:solidFill>
                            <a:schemeClr val="tx1"/>
                          </a:solidFill>
                        </a:rPr>
                        <a:t>CDM </a:t>
                      </a:r>
                      <a:r>
                        <a:rPr kumimoji="1" lang="ja-JP" altLang="en-US" sz="1600" dirty="0" smtClean="0">
                          <a:solidFill>
                            <a:schemeClr val="tx1"/>
                          </a:solidFill>
                        </a:rPr>
                        <a:t>理事会</a:t>
                      </a:r>
                      <a:r>
                        <a:rPr kumimoji="1" lang="en-US" altLang="ja-JP" sz="1600" dirty="0" smtClean="0">
                          <a:solidFill>
                            <a:schemeClr val="tx1"/>
                          </a:solidFill>
                        </a:rPr>
                        <a:t>)</a:t>
                      </a:r>
                      <a:endParaRPr kumimoji="1" lang="ja-JP" altLang="en-US" sz="1600" dirty="0" smtClean="0">
                        <a:solidFill>
                          <a:schemeClr val="tx1"/>
                        </a:solidFill>
                      </a:endParaRPr>
                    </a:p>
                  </a:txBody>
                  <a:tcPr marL="91437" marR="91437" marT="45721" marB="45721"/>
                </a:tc>
              </a:tr>
              <a:tr h="871277">
                <a:tc>
                  <a:txBody>
                    <a:bodyPr/>
                    <a:lstStyle/>
                    <a:p>
                      <a:pPr>
                        <a:lnSpc>
                          <a:spcPts val="1800"/>
                        </a:lnSpc>
                      </a:pPr>
                      <a:r>
                        <a:rPr kumimoji="1" lang="ja-JP" altLang="en-US" sz="1600" dirty="0" smtClean="0">
                          <a:solidFill>
                            <a:schemeClr val="tx1"/>
                          </a:solidFill>
                        </a:rPr>
                        <a:t>対象セクター／プロジェクトの対象範囲</a:t>
                      </a:r>
                      <a:endParaRPr kumimoji="1" lang="ja-JP" altLang="en-US" sz="1600" dirty="0">
                        <a:solidFill>
                          <a:schemeClr val="tx1"/>
                        </a:solidFill>
                      </a:endParaRPr>
                    </a:p>
                  </a:txBody>
                  <a:tcPr marL="91437" marR="91437" marT="45721" marB="45721"/>
                </a:tc>
                <a:tc>
                  <a:txBody>
                    <a:bodyPr/>
                    <a:lstStyle/>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ja-JP" altLang="en-US" sz="1600" dirty="0" smtClean="0">
                          <a:solidFill>
                            <a:schemeClr val="tx1"/>
                          </a:solidFill>
                        </a:rPr>
                        <a:t>より広範な対象範囲</a:t>
                      </a:r>
                      <a:endParaRPr kumimoji="1" lang="ja-JP" altLang="en-US" sz="1600" dirty="0">
                        <a:solidFill>
                          <a:schemeClr val="tx1"/>
                        </a:solidFill>
                      </a:endParaRPr>
                    </a:p>
                  </a:txBody>
                  <a:tcPr marL="91437" marR="91437" marT="45721" marB="45721"/>
                </a:tc>
                <a:tc>
                  <a:txBody>
                    <a:bodyPr/>
                    <a:lstStyle/>
                    <a:p>
                      <a:pPr marL="85725" indent="-85725">
                        <a:buFontTx/>
                        <a:buChar char="-"/>
                      </a:pPr>
                      <a:r>
                        <a:rPr kumimoji="1" lang="ja-JP" altLang="en-US" sz="1600" baseline="0" dirty="0" smtClean="0">
                          <a:solidFill>
                            <a:schemeClr val="tx1"/>
                          </a:solidFill>
                        </a:rPr>
                        <a:t>特定プロジェクト・</a:t>
                      </a:r>
                      <a:r>
                        <a:rPr kumimoji="1" lang="ja-JP" altLang="en-US" sz="1600" strike="noStrike" baseline="0" dirty="0" smtClean="0">
                          <a:solidFill>
                            <a:schemeClr val="tx1"/>
                          </a:solidFill>
                        </a:rPr>
                        <a:t>セクター</a:t>
                      </a:r>
                      <a:r>
                        <a:rPr kumimoji="1" lang="ja-JP" altLang="en-US" sz="1600" baseline="0" dirty="0" smtClean="0">
                          <a:solidFill>
                            <a:schemeClr val="tx1"/>
                          </a:solidFill>
                        </a:rPr>
                        <a:t>は実施するのが困難</a:t>
                      </a:r>
                      <a:endParaRPr kumimoji="1" lang="en-US" altLang="ja-JP" sz="1600" baseline="0" dirty="0" smtClean="0">
                        <a:solidFill>
                          <a:schemeClr val="tx1"/>
                        </a:solidFill>
                      </a:endParaRPr>
                    </a:p>
                    <a:p>
                      <a:pPr marL="85725" indent="-85725">
                        <a:buFontTx/>
                        <a:buNone/>
                      </a:pPr>
                      <a:r>
                        <a:rPr kumimoji="1" lang="en-US" altLang="ja-JP" sz="1600" baseline="0" dirty="0" smtClean="0">
                          <a:solidFill>
                            <a:schemeClr val="tx1"/>
                          </a:solidFill>
                        </a:rPr>
                        <a:t> (</a:t>
                      </a:r>
                      <a:r>
                        <a:rPr kumimoji="1" lang="ja-JP" altLang="en-US" sz="1600" baseline="0" dirty="0" smtClean="0">
                          <a:solidFill>
                            <a:schemeClr val="tx1"/>
                          </a:solidFill>
                        </a:rPr>
                        <a:t>例：</a:t>
                      </a:r>
                      <a:r>
                        <a:rPr kumimoji="1" lang="en-US" altLang="ja-JP" sz="1600" baseline="0" dirty="0" smtClean="0">
                          <a:solidFill>
                            <a:schemeClr val="tx1"/>
                          </a:solidFill>
                        </a:rPr>
                        <a:t> </a:t>
                      </a:r>
                      <a:r>
                        <a:rPr kumimoji="1" lang="ja-JP" altLang="en-US" sz="1600" baseline="0" dirty="0" smtClean="0">
                          <a:solidFill>
                            <a:schemeClr val="tx1"/>
                          </a:solidFill>
                        </a:rPr>
                        <a:t>超々臨界</a:t>
                      </a:r>
                      <a:r>
                        <a:rPr kumimoji="1" lang="en-US" altLang="ja-JP" sz="1600" baseline="0" dirty="0" smtClean="0">
                          <a:solidFill>
                            <a:schemeClr val="tx1"/>
                          </a:solidFill>
                        </a:rPr>
                        <a:t> </a:t>
                      </a:r>
                      <a:r>
                        <a:rPr kumimoji="1" lang="ja-JP" altLang="en-US" sz="1600" baseline="0" dirty="0" smtClean="0">
                          <a:solidFill>
                            <a:schemeClr val="tx1"/>
                          </a:solidFill>
                        </a:rPr>
                        <a:t>石炭火力発電</a:t>
                      </a:r>
                      <a:r>
                        <a:rPr kumimoji="1" lang="en-US" altLang="ja-JP" sz="1600" baseline="0" dirty="0" smtClean="0">
                          <a:solidFill>
                            <a:schemeClr val="tx1"/>
                          </a:solidFill>
                        </a:rPr>
                        <a:t>)</a:t>
                      </a:r>
                    </a:p>
                  </a:txBody>
                  <a:tcPr marL="91437" marR="91437" marT="45721" marB="45721"/>
                </a:tc>
              </a:tr>
              <a:tr h="1249973">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600" baseline="0" dirty="0" smtClean="0">
                          <a:solidFill>
                            <a:schemeClr val="tx1"/>
                          </a:solidFill>
                        </a:rPr>
                        <a:t>プロジェクトの妥当性確認</a:t>
                      </a:r>
                      <a:endParaRPr kumimoji="1" lang="en-US" altLang="ja-JP" sz="1600" baseline="0" dirty="0" smtClean="0">
                        <a:solidFill>
                          <a:schemeClr val="tx1"/>
                        </a:solidFill>
                      </a:endParaRPr>
                    </a:p>
                  </a:txBody>
                  <a:tcPr marL="91437" marR="91437" marT="45721" marB="45721"/>
                </a:tc>
                <a:tc>
                  <a:txBody>
                    <a:bodyPr/>
                    <a:lstStyle/>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en-US" altLang="ja-JP" sz="1600" dirty="0" smtClean="0">
                          <a:solidFill>
                            <a:schemeClr val="tx1"/>
                          </a:solidFill>
                        </a:rPr>
                        <a:t>DOEs</a:t>
                      </a:r>
                      <a:r>
                        <a:rPr kumimoji="1" lang="ja-JP" altLang="en-US" sz="1600" dirty="0" smtClean="0">
                          <a:solidFill>
                            <a:schemeClr val="tx1"/>
                          </a:solidFill>
                        </a:rPr>
                        <a:t>に加えて、</a:t>
                      </a:r>
                      <a:r>
                        <a:rPr kumimoji="1" lang="en-US" altLang="ja-JP" sz="1600" baseline="0" dirty="0" smtClean="0">
                          <a:solidFill>
                            <a:schemeClr val="tx1"/>
                          </a:solidFill>
                        </a:rPr>
                        <a:t>ISO</a:t>
                      </a:r>
                      <a:r>
                        <a:rPr kumimoji="1" lang="en-US" altLang="ja-JP" sz="1600" kern="1200" dirty="0" smtClean="0">
                          <a:solidFill>
                            <a:schemeClr val="tx1"/>
                          </a:solidFill>
                          <a:effectLst/>
                          <a:latin typeface="+mn-lt"/>
                          <a:ea typeface="+mn-ea"/>
                          <a:cs typeface="+mn-cs"/>
                        </a:rPr>
                        <a:t>14065</a:t>
                      </a:r>
                      <a:r>
                        <a:rPr kumimoji="1" lang="en-US" altLang="ja-JP" sz="1600" baseline="0" dirty="0" smtClean="0">
                          <a:solidFill>
                            <a:schemeClr val="tx1"/>
                          </a:solidFill>
                        </a:rPr>
                        <a:t> </a:t>
                      </a:r>
                      <a:r>
                        <a:rPr kumimoji="1" lang="ja-JP" altLang="en-US" sz="1600" baseline="0" dirty="0" smtClean="0">
                          <a:solidFill>
                            <a:schemeClr val="tx1"/>
                          </a:solidFill>
                        </a:rPr>
                        <a:t>認証機関が実施可能</a:t>
                      </a:r>
                      <a:endParaRPr kumimoji="1" lang="en-US" altLang="ja-JP" sz="1600" baseline="0" dirty="0" smtClean="0">
                        <a:solidFill>
                          <a:schemeClr val="tx1"/>
                        </a:solidFill>
                      </a:endParaRPr>
                    </a:p>
                    <a:p>
                      <a:pPr marL="95250" indent="-95250">
                        <a:lnSpc>
                          <a:spcPts val="1800"/>
                        </a:lnSpc>
                        <a:buFontTx/>
                        <a:buChar char="-"/>
                      </a:pPr>
                      <a:r>
                        <a:rPr kumimoji="1" lang="ja-JP" altLang="en-US" sz="1600" baseline="0" dirty="0" smtClean="0">
                          <a:solidFill>
                            <a:schemeClr val="tx1"/>
                          </a:solidFill>
                        </a:rPr>
                        <a:t>提案されたプロジェクトが、客観的に判断可能な適格性要件に合致しているかを確認</a:t>
                      </a:r>
                      <a:endParaRPr kumimoji="1" lang="ja-JP" altLang="en-US" sz="1600" dirty="0" smtClean="0">
                        <a:solidFill>
                          <a:schemeClr val="tx1"/>
                        </a:solidFill>
                      </a:endParaRPr>
                    </a:p>
                  </a:txBody>
                  <a:tcPr marL="91437" marR="91437" marT="45721" marB="45721"/>
                </a:tc>
                <a:tc>
                  <a:txBody>
                    <a:bodyPr/>
                    <a:lstStyle/>
                    <a:p>
                      <a:pPr marL="95250" marR="0" indent="-95250" algn="l" defTabSz="914400" rtl="0" eaLnBrk="1" fontAlgn="auto" latinLnBrk="0" hangingPunct="1">
                        <a:lnSpc>
                          <a:spcPts val="2000"/>
                        </a:lnSpc>
                        <a:spcBef>
                          <a:spcPts val="0"/>
                        </a:spcBef>
                        <a:spcAft>
                          <a:spcPts val="0"/>
                        </a:spcAft>
                        <a:buClrTx/>
                        <a:buSzTx/>
                        <a:buFontTx/>
                        <a:buChar char="-"/>
                        <a:tabLst/>
                        <a:defRPr/>
                      </a:pPr>
                      <a:r>
                        <a:rPr kumimoji="1" lang="ja-JP" altLang="en-US" sz="1600" dirty="0" smtClean="0">
                          <a:solidFill>
                            <a:schemeClr val="tx1"/>
                          </a:solidFill>
                        </a:rPr>
                        <a:t>指定運営機関（</a:t>
                      </a:r>
                      <a:r>
                        <a:rPr kumimoji="1" lang="en-US" altLang="ja-JP" sz="1600" dirty="0" smtClean="0">
                          <a:solidFill>
                            <a:schemeClr val="tx1"/>
                          </a:solidFill>
                        </a:rPr>
                        <a:t>DOEs</a:t>
                      </a:r>
                      <a:r>
                        <a:rPr kumimoji="1" lang="ja-JP" altLang="en-US" sz="1600" dirty="0" smtClean="0">
                          <a:solidFill>
                            <a:schemeClr val="tx1"/>
                          </a:solidFill>
                        </a:rPr>
                        <a:t>）のみ実施可能</a:t>
                      </a:r>
                      <a:endParaRPr kumimoji="1" lang="en-US" altLang="ja-JP" sz="1600" baseline="0" dirty="0" smtClean="0">
                        <a:solidFill>
                          <a:schemeClr val="tx1"/>
                        </a:solidFill>
                      </a:endParaRPr>
                    </a:p>
                    <a:p>
                      <a:pPr marL="95250" indent="-95250">
                        <a:lnSpc>
                          <a:spcPts val="2000"/>
                        </a:lnSpc>
                        <a:buFontTx/>
                        <a:buChar char="-"/>
                      </a:pPr>
                      <a:r>
                        <a:rPr kumimoji="1" lang="ja-JP" altLang="en-US" sz="1600" dirty="0" smtClean="0">
                          <a:solidFill>
                            <a:schemeClr val="tx1"/>
                          </a:solidFill>
                        </a:rPr>
                        <a:t>仮想のシナリオに対して、提案された各プロジェクトの追加性を評価</a:t>
                      </a:r>
                      <a:endParaRPr kumimoji="1" lang="ja-JP" altLang="en-US" sz="1600" dirty="0">
                        <a:solidFill>
                          <a:schemeClr val="tx1"/>
                        </a:solidFill>
                      </a:endParaRPr>
                    </a:p>
                  </a:txBody>
                  <a:tcPr marL="91437" marR="91437" marT="45721" marB="45721"/>
                </a:tc>
              </a:tr>
              <a:tr h="1062492">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solidFill>
                            <a:schemeClr val="tx1"/>
                          </a:solidFill>
                        </a:rPr>
                        <a:t>排出削減量の計算</a:t>
                      </a:r>
                    </a:p>
                  </a:txBody>
                  <a:tcPr marL="91437" marR="91437" marT="45721" marB="45721"/>
                </a:tc>
                <a:tc>
                  <a:txBody>
                    <a:bodyPr/>
                    <a:lstStyle/>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ja-JP" altLang="en-US" sz="1600" kern="1200" baseline="0" dirty="0" smtClean="0">
                          <a:solidFill>
                            <a:schemeClr val="tx1"/>
                          </a:solidFill>
                          <a:latin typeface="+mn-lt"/>
                          <a:ea typeface="+mn-ea"/>
                          <a:cs typeface="+mn-cs"/>
                        </a:rPr>
                        <a:t>スプレッドシートが提供される</a:t>
                      </a:r>
                      <a:endParaRPr kumimoji="1" lang="en-US" altLang="ja-JP" sz="1600" kern="1200" baseline="0" dirty="0" smtClean="0">
                        <a:solidFill>
                          <a:schemeClr val="tx1"/>
                        </a:solidFill>
                        <a:latin typeface="+mn-lt"/>
                        <a:ea typeface="+mn-ea"/>
                        <a:cs typeface="+mn-cs"/>
                      </a:endParaRPr>
                    </a:p>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ja-JP" altLang="en-US" sz="1600" kern="1200" baseline="0" dirty="0" smtClean="0">
                          <a:solidFill>
                            <a:schemeClr val="tx1"/>
                          </a:solidFill>
                          <a:latin typeface="+mn-lt"/>
                          <a:ea typeface="+mn-ea"/>
                          <a:cs typeface="+mn-cs"/>
                        </a:rPr>
                        <a:t>モニタリングを行うパラメータに制約がある場合、デフォルト値を保守的に用いる</a:t>
                      </a:r>
                    </a:p>
                  </a:txBody>
                  <a:tcPr marL="91437" marR="91437" marT="45721" marB="45721"/>
                </a:tc>
                <a:tc>
                  <a:txBody>
                    <a:bodyPr/>
                    <a:lstStyle/>
                    <a:p>
                      <a:pPr marL="95250" marR="0" indent="-95250" algn="l" defTabSz="914400" rtl="0" eaLnBrk="1" fontAlgn="auto" latinLnBrk="0" hangingPunct="1">
                        <a:lnSpc>
                          <a:spcPts val="2000"/>
                        </a:lnSpc>
                        <a:spcBef>
                          <a:spcPts val="0"/>
                        </a:spcBef>
                        <a:spcAft>
                          <a:spcPts val="0"/>
                        </a:spcAft>
                        <a:buClrTx/>
                        <a:buSzTx/>
                        <a:buFontTx/>
                        <a:buChar char="-"/>
                        <a:tabLst/>
                        <a:defRPr/>
                      </a:pPr>
                      <a:r>
                        <a:rPr kumimoji="1" lang="ja-JP" altLang="en-US" sz="1600" kern="1200" baseline="0" dirty="0" smtClean="0">
                          <a:solidFill>
                            <a:schemeClr val="tx1"/>
                          </a:solidFill>
                          <a:latin typeface="+mn-lt"/>
                          <a:ea typeface="+mn-ea"/>
                          <a:cs typeface="+mn-cs"/>
                        </a:rPr>
                        <a:t>複数の計算式が掲載されている</a:t>
                      </a:r>
                      <a:endParaRPr kumimoji="1" lang="en-US" altLang="ja-JP" sz="1600" kern="1200" baseline="0" dirty="0" smtClean="0">
                        <a:solidFill>
                          <a:schemeClr val="tx1"/>
                        </a:solidFill>
                        <a:latin typeface="+mn-lt"/>
                        <a:ea typeface="+mn-ea"/>
                        <a:cs typeface="+mn-cs"/>
                      </a:endParaRPr>
                    </a:p>
                    <a:p>
                      <a:pPr marL="95250" marR="0" indent="-95250" algn="l" defTabSz="914400" rtl="0" eaLnBrk="1" fontAlgn="auto" latinLnBrk="0" hangingPunct="1">
                        <a:lnSpc>
                          <a:spcPts val="2000"/>
                        </a:lnSpc>
                        <a:spcBef>
                          <a:spcPts val="0"/>
                        </a:spcBef>
                        <a:spcAft>
                          <a:spcPts val="0"/>
                        </a:spcAft>
                        <a:buClrTx/>
                        <a:buSzTx/>
                        <a:buFontTx/>
                        <a:buChar char="-"/>
                        <a:tabLst/>
                        <a:defRPr/>
                      </a:pPr>
                      <a:r>
                        <a:rPr kumimoji="1" lang="ja-JP" altLang="en-US" sz="1600" kern="1200" baseline="0" dirty="0" smtClean="0">
                          <a:solidFill>
                            <a:schemeClr val="tx1"/>
                          </a:solidFill>
                          <a:latin typeface="+mn-lt"/>
                          <a:ea typeface="+mn-ea"/>
                          <a:cs typeface="+mn-cs"/>
                        </a:rPr>
                        <a:t>パラメーターの計測に関する厳格な要件</a:t>
                      </a:r>
                      <a:endParaRPr kumimoji="1" lang="ja-JP" altLang="en-US" sz="1600" kern="1200" baseline="0" dirty="0">
                        <a:solidFill>
                          <a:schemeClr val="tx1"/>
                        </a:solidFill>
                        <a:latin typeface="+mn-lt"/>
                        <a:ea typeface="+mn-ea"/>
                        <a:cs typeface="+mn-cs"/>
                      </a:endParaRPr>
                    </a:p>
                  </a:txBody>
                  <a:tcPr marL="91437" marR="91437" marT="45721" marB="45721"/>
                </a:tc>
              </a:tr>
              <a:tr h="1107359">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600" dirty="0" smtClean="0">
                          <a:solidFill>
                            <a:schemeClr val="tx1"/>
                          </a:solidFill>
                        </a:rPr>
                        <a:t>プロジェクトの検証</a:t>
                      </a:r>
                    </a:p>
                  </a:txBody>
                  <a:tcPr marL="91437" marR="91437" marT="45721" marB="45721"/>
                </a:tc>
                <a:tc>
                  <a:txBody>
                    <a:bodyPr/>
                    <a:lstStyle/>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ja-JP" altLang="en-US" sz="1600" dirty="0" smtClean="0">
                          <a:solidFill>
                            <a:schemeClr val="tx1"/>
                          </a:solidFill>
                        </a:rPr>
                        <a:t>プロジェクトの妥当性確認を実施した機関が検証を行うことが可能</a:t>
                      </a:r>
                      <a:endParaRPr kumimoji="1" lang="en-US" altLang="ja-JP" sz="1600" dirty="0" smtClean="0">
                        <a:solidFill>
                          <a:schemeClr val="tx1"/>
                        </a:solidFill>
                      </a:endParaRPr>
                    </a:p>
                    <a:p>
                      <a:pPr marL="95250" marR="0" indent="-95250" algn="l" defTabSz="914400" rtl="0" eaLnBrk="1" fontAlgn="auto" latinLnBrk="0" hangingPunct="1">
                        <a:lnSpc>
                          <a:spcPts val="1800"/>
                        </a:lnSpc>
                        <a:spcBef>
                          <a:spcPts val="0"/>
                        </a:spcBef>
                        <a:spcAft>
                          <a:spcPts val="0"/>
                        </a:spcAft>
                        <a:buClrTx/>
                        <a:buSzTx/>
                        <a:buFontTx/>
                        <a:buChar char="-"/>
                        <a:tabLst/>
                        <a:defRPr/>
                      </a:pPr>
                      <a:r>
                        <a:rPr kumimoji="1" lang="ja-JP" altLang="en-US" sz="1600" dirty="0" smtClean="0">
                          <a:solidFill>
                            <a:schemeClr val="tx1"/>
                          </a:solidFill>
                        </a:rPr>
                        <a:t>妥当性確認及び検証を同時に実施可能</a:t>
                      </a:r>
                    </a:p>
                  </a:txBody>
                  <a:tcPr marL="91437" marR="91437" marT="45721" marB="45721"/>
                </a:tc>
                <a:tc>
                  <a:txBody>
                    <a:bodyPr/>
                    <a:lstStyle/>
                    <a:p>
                      <a:pPr marL="95250" marR="0" indent="-95250" algn="l" defTabSz="914400" rtl="0" eaLnBrk="1" fontAlgn="auto" latinLnBrk="0" hangingPunct="1">
                        <a:lnSpc>
                          <a:spcPts val="2000"/>
                        </a:lnSpc>
                        <a:spcBef>
                          <a:spcPts val="0"/>
                        </a:spcBef>
                        <a:spcAft>
                          <a:spcPts val="0"/>
                        </a:spcAft>
                        <a:buClrTx/>
                        <a:buSzTx/>
                        <a:buFontTx/>
                        <a:buChar char="-"/>
                        <a:tabLst/>
                        <a:defRPr/>
                      </a:pPr>
                      <a:r>
                        <a:rPr kumimoji="1" lang="ja-JP" altLang="en-US" sz="1600" dirty="0" smtClean="0">
                          <a:solidFill>
                            <a:schemeClr val="tx1"/>
                          </a:solidFill>
                        </a:rPr>
                        <a:t>基本的には妥当性確認を実施した機関は、検証を実施できない</a:t>
                      </a:r>
                      <a:endParaRPr kumimoji="1" lang="en-US" altLang="ja-JP" sz="1600" dirty="0" smtClean="0">
                        <a:solidFill>
                          <a:schemeClr val="tx1"/>
                        </a:solidFill>
                      </a:endParaRPr>
                    </a:p>
                    <a:p>
                      <a:pPr marL="95250" marR="0" indent="-95250" algn="l" defTabSz="914400" rtl="0" eaLnBrk="1" fontAlgn="auto" latinLnBrk="0" hangingPunct="1">
                        <a:lnSpc>
                          <a:spcPts val="2000"/>
                        </a:lnSpc>
                        <a:spcBef>
                          <a:spcPts val="0"/>
                        </a:spcBef>
                        <a:spcAft>
                          <a:spcPts val="0"/>
                        </a:spcAft>
                        <a:buClrTx/>
                        <a:buSzTx/>
                        <a:buFontTx/>
                        <a:buChar char="-"/>
                        <a:tabLst/>
                        <a:defRPr/>
                      </a:pPr>
                      <a:r>
                        <a:rPr kumimoji="1" lang="ja-JP" altLang="en-US" sz="1600" dirty="0" smtClean="0">
                          <a:solidFill>
                            <a:schemeClr val="tx1"/>
                          </a:solidFill>
                        </a:rPr>
                        <a:t>妥当性確認及び検証は別々に実施されなければならない</a:t>
                      </a:r>
                    </a:p>
                  </a:txBody>
                  <a:tcPr marL="91437" marR="91437" marT="45721" marB="45721"/>
                </a:tc>
              </a:tr>
            </a:tbl>
          </a:graphicData>
        </a:graphic>
      </p:graphicFrame>
      <p:sp>
        <p:nvSpPr>
          <p:cNvPr id="6" name="AutoShape 3"/>
          <p:cNvSpPr>
            <a:spLocks noChangeArrowheads="1"/>
          </p:cNvSpPr>
          <p:nvPr/>
        </p:nvSpPr>
        <p:spPr bwMode="auto">
          <a:xfrm>
            <a:off x="119063" y="130175"/>
            <a:ext cx="8864600" cy="419100"/>
          </a:xfrm>
          <a:prstGeom prst="roundRect">
            <a:avLst>
              <a:gd name="adj" fmla="val 16667"/>
            </a:avLst>
          </a:prstGeom>
          <a:solidFill>
            <a:srgbClr val="FFFF99"/>
          </a:solidFill>
          <a:ln w="57150" cmpd="thickThin">
            <a:solidFill>
              <a:schemeClr val="tx1"/>
            </a:solidFill>
            <a:round/>
            <a:headEnd/>
            <a:tailEnd/>
          </a:ln>
        </p:spPr>
        <p:txBody>
          <a:bodyPr wrap="none" lIns="91214" tIns="45605" rIns="91214" bIns="45605" anchor="ctr"/>
          <a:lstStyle/>
          <a:p>
            <a:pPr algn="ctr">
              <a:defRPr/>
            </a:pPr>
            <a:r>
              <a:rPr lang="en-US" altLang="ja-JP" sz="2600" dirty="0" smtClean="0"/>
              <a:t>CDM</a:t>
            </a:r>
            <a:r>
              <a:rPr lang="ja-JP" altLang="en-US" sz="2600" b="1" dirty="0" smtClean="0"/>
              <a:t>と比較した、二国間オフセット・クレジット制度の主な特徴</a:t>
            </a:r>
            <a:endParaRPr lang="en-US" altLang="ja-JP" sz="2600" b="1" dirty="0"/>
          </a:p>
        </p:txBody>
      </p:sp>
      <p:sp>
        <p:nvSpPr>
          <p:cNvPr id="9" name="スライド番号プレースホルダ 8"/>
          <p:cNvSpPr>
            <a:spLocks noGrp="1"/>
          </p:cNvSpPr>
          <p:nvPr>
            <p:ph type="sldNum" sz="quarter" idx="12"/>
          </p:nvPr>
        </p:nvSpPr>
        <p:spPr>
          <a:xfrm>
            <a:off x="6970713" y="6453188"/>
            <a:ext cx="2133600" cy="365125"/>
          </a:xfrm>
        </p:spPr>
        <p:txBody>
          <a:bodyPr/>
          <a:lstStyle/>
          <a:p>
            <a:pPr>
              <a:defRPr/>
            </a:pPr>
            <a:fld id="{003342EF-6D11-4CC6-A2CA-75BB05F7CB12}" type="slidenum">
              <a:rPr lang="ja-JP" altLang="en-US" sz="2800">
                <a:solidFill>
                  <a:schemeClr val="tx1"/>
                </a:solidFill>
              </a:rPr>
              <a:pPr>
                <a:defRPr/>
              </a:pPr>
              <a:t>9</a:t>
            </a:fld>
            <a:endParaRPr lang="ja-JP" altLang="en-US" sz="2800" dirty="0">
              <a:solidFill>
                <a:schemeClr val="tx1"/>
              </a:solidFill>
            </a:endParaRPr>
          </a:p>
        </p:txBody>
      </p:sp>
      <p:sp>
        <p:nvSpPr>
          <p:cNvPr id="5" name="テキスト ボックス 4"/>
          <p:cNvSpPr txBox="1">
            <a:spLocks noChangeArrowheads="1"/>
          </p:cNvSpPr>
          <p:nvPr/>
        </p:nvSpPr>
        <p:spPr bwMode="auto">
          <a:xfrm>
            <a:off x="5364088" y="601186"/>
            <a:ext cx="371896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200" dirty="0" smtClean="0"/>
              <a:t>(</a:t>
            </a:r>
            <a:r>
              <a:rPr lang="ja-JP" altLang="en-US" sz="1200" dirty="0" smtClean="0"/>
              <a:t>ホスト国とのさらなる検討・協議により変更の可能性あり</a:t>
            </a:r>
            <a:r>
              <a:rPr lang="en-US" altLang="ja-JP" sz="1200" dirty="0" smtClean="0"/>
              <a:t>)</a:t>
            </a:r>
            <a:endParaRPr lang="ja-JP"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5996</TotalTime>
  <Words>1451</Words>
  <Application>Microsoft Office PowerPoint</Application>
  <PresentationFormat>画面に合わせる (4:3)</PresentationFormat>
  <Paragraphs>182</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torii</dc:creator>
  <cp:lastModifiedBy>Hikari Ishido</cp:lastModifiedBy>
  <cp:revision>453</cp:revision>
  <cp:lastPrinted>2013-02-05T09:05:59Z</cp:lastPrinted>
  <dcterms:created xsi:type="dcterms:W3CDTF">2012-05-12T11:23:59Z</dcterms:created>
  <dcterms:modified xsi:type="dcterms:W3CDTF">2013-05-27T23:52:40Z</dcterms:modified>
</cp:coreProperties>
</file>